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74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1216BB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51824" y="1701355"/>
            <a:ext cx="3543300" cy="4330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55664" y="1269491"/>
            <a:ext cx="3601720" cy="4030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8871"/>
            <a:ext cx="12192000" cy="6517005"/>
          </a:xfrm>
          <a:custGeom>
            <a:avLst/>
            <a:gdLst/>
            <a:ahLst/>
            <a:cxnLst/>
            <a:rect l="l" t="t" r="r" b="b"/>
            <a:pathLst>
              <a:path w="12192000" h="6517005">
                <a:moveTo>
                  <a:pt x="0" y="6516623"/>
                </a:moveTo>
                <a:lnTo>
                  <a:pt x="12192000" y="6516623"/>
                </a:lnTo>
                <a:lnTo>
                  <a:pt x="12192000" y="0"/>
                </a:lnTo>
                <a:lnTo>
                  <a:pt x="0" y="0"/>
                </a:lnTo>
                <a:lnTo>
                  <a:pt x="0" y="6516623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484" y="44196"/>
            <a:ext cx="12070080" cy="6624955"/>
          </a:xfrm>
          <a:custGeom>
            <a:avLst/>
            <a:gdLst/>
            <a:ahLst/>
            <a:cxnLst/>
            <a:rect l="l" t="t" r="r" b="b"/>
            <a:pathLst>
              <a:path w="12070080" h="6624955">
                <a:moveTo>
                  <a:pt x="0" y="6624828"/>
                </a:moveTo>
                <a:lnTo>
                  <a:pt x="12070080" y="6624828"/>
                </a:lnTo>
                <a:lnTo>
                  <a:pt x="12070080" y="0"/>
                </a:lnTo>
                <a:lnTo>
                  <a:pt x="0" y="0"/>
                </a:lnTo>
                <a:lnTo>
                  <a:pt x="0" y="6624828"/>
                </a:lnTo>
                <a:close/>
              </a:path>
            </a:pathLst>
          </a:custGeom>
          <a:ln w="9525">
            <a:solidFill>
              <a:srgbClr val="548E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3" y="6635495"/>
            <a:ext cx="12190730" cy="222885"/>
          </a:xfrm>
          <a:custGeom>
            <a:avLst/>
            <a:gdLst/>
            <a:ahLst/>
            <a:cxnLst/>
            <a:rect l="l" t="t" r="r" b="b"/>
            <a:pathLst>
              <a:path w="12190730" h="222884">
                <a:moveTo>
                  <a:pt x="12190476" y="0"/>
                </a:moveTo>
                <a:lnTo>
                  <a:pt x="0" y="0"/>
                </a:lnTo>
                <a:lnTo>
                  <a:pt x="0" y="222502"/>
                </a:lnTo>
                <a:lnTo>
                  <a:pt x="12190476" y="222502"/>
                </a:lnTo>
                <a:lnTo>
                  <a:pt x="12190476" y="0"/>
                </a:lnTo>
                <a:close/>
              </a:path>
            </a:pathLst>
          </a:custGeom>
          <a:solidFill>
            <a:srgbClr val="2F71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23" y="0"/>
            <a:ext cx="12190730" cy="119380"/>
          </a:xfrm>
          <a:custGeom>
            <a:avLst/>
            <a:gdLst/>
            <a:ahLst/>
            <a:cxnLst/>
            <a:rect l="l" t="t" r="r" b="b"/>
            <a:pathLst>
              <a:path w="12190730" h="119380">
                <a:moveTo>
                  <a:pt x="12190476" y="0"/>
                </a:moveTo>
                <a:lnTo>
                  <a:pt x="0" y="0"/>
                </a:lnTo>
                <a:lnTo>
                  <a:pt x="0" y="118872"/>
                </a:lnTo>
                <a:lnTo>
                  <a:pt x="12190476" y="118872"/>
                </a:lnTo>
                <a:lnTo>
                  <a:pt x="12190476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93032" y="235458"/>
            <a:ext cx="480593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80435" y="2491739"/>
            <a:ext cx="6231128" cy="1874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216BB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4051" y="6671868"/>
            <a:ext cx="168973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64593" y="6668896"/>
            <a:ext cx="27432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7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ma-international.org/ecma-262/" TargetMode="External"/><Relationship Id="rId2" Type="http://schemas.openxmlformats.org/officeDocument/2006/relationships/hyperlink" Target="https://developer.mozilla.org/en-US/docs/Web/JavaScrip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5141" y="3280981"/>
            <a:ext cx="7642225" cy="114935"/>
            <a:chOff x="2275141" y="3280981"/>
            <a:chExt cx="7642225" cy="114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904" y="3285744"/>
              <a:ext cx="7632192" cy="105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79904" y="3285744"/>
              <a:ext cx="7632700" cy="105410"/>
            </a:xfrm>
            <a:custGeom>
              <a:avLst/>
              <a:gdLst/>
              <a:ahLst/>
              <a:cxnLst/>
              <a:rect l="l" t="t" r="r" b="b"/>
              <a:pathLst>
                <a:path w="7632700" h="105410">
                  <a:moveTo>
                    <a:pt x="0" y="105155"/>
                  </a:moveTo>
                  <a:lnTo>
                    <a:pt x="7632192" y="105155"/>
                  </a:lnTo>
                  <a:lnTo>
                    <a:pt x="7632192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952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7361" y="2525394"/>
            <a:ext cx="55645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4F81BC"/>
                </a:solidFill>
              </a:rPr>
              <a:t>Programação</a:t>
            </a:r>
            <a:r>
              <a:rPr spc="-30" dirty="0">
                <a:solidFill>
                  <a:srgbClr val="4F81BC"/>
                </a:solidFill>
              </a:rPr>
              <a:t> para</a:t>
            </a:r>
            <a:r>
              <a:rPr spc="-40" dirty="0">
                <a:solidFill>
                  <a:srgbClr val="4F81BC"/>
                </a:solidFill>
              </a:rPr>
              <a:t> </a:t>
            </a:r>
            <a:r>
              <a:rPr spc="-15" dirty="0">
                <a:solidFill>
                  <a:srgbClr val="4F81BC"/>
                </a:solidFill>
              </a:rPr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8258" y="3747515"/>
            <a:ext cx="5015230" cy="1010661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91135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Módulo</a:t>
            </a:r>
            <a:r>
              <a:rPr sz="2400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  <a:p>
            <a:pPr marL="12700" marR="5080" indent="398780">
              <a:lnSpc>
                <a:spcPct val="141700"/>
              </a:lnSpc>
              <a:spcBef>
                <a:spcPts val="5"/>
              </a:spcBef>
            </a:pP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Páginas </a:t>
            </a:r>
            <a:r>
              <a:rPr sz="2400" spc="-15" dirty="0">
                <a:solidFill>
                  <a:srgbClr val="585858"/>
                </a:solidFill>
                <a:latin typeface="Calibri"/>
                <a:cs typeface="Calibri"/>
              </a:rPr>
              <a:t>Interativas 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com JavaScript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5141" y="3280981"/>
            <a:ext cx="7642225" cy="114935"/>
            <a:chOff x="2275141" y="3280981"/>
            <a:chExt cx="7642225" cy="114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904" y="3285744"/>
              <a:ext cx="7632192" cy="105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79904" y="3285744"/>
              <a:ext cx="7632700" cy="105410"/>
            </a:xfrm>
            <a:custGeom>
              <a:avLst/>
              <a:gdLst/>
              <a:ahLst/>
              <a:cxnLst/>
              <a:rect l="l" t="t" r="r" b="b"/>
              <a:pathLst>
                <a:path w="7632700" h="105410">
                  <a:moveTo>
                    <a:pt x="0" y="105155"/>
                  </a:moveTo>
                  <a:lnTo>
                    <a:pt x="7632192" y="105155"/>
                  </a:lnTo>
                  <a:lnTo>
                    <a:pt x="7632192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952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78173" y="2516200"/>
            <a:ext cx="4835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4F81BC"/>
                </a:solidFill>
              </a:rPr>
              <a:t>Recursos</a:t>
            </a:r>
            <a:r>
              <a:rPr spc="-30" dirty="0">
                <a:solidFill>
                  <a:srgbClr val="4F81BC"/>
                </a:solidFill>
              </a:rPr>
              <a:t> </a:t>
            </a:r>
            <a:r>
              <a:rPr spc="-5" dirty="0">
                <a:solidFill>
                  <a:srgbClr val="4F81BC"/>
                </a:solidFill>
              </a:rPr>
              <a:t>da</a:t>
            </a:r>
            <a:r>
              <a:rPr spc="-40" dirty="0">
                <a:solidFill>
                  <a:srgbClr val="4F81BC"/>
                </a:solidFill>
              </a:rPr>
              <a:t> </a:t>
            </a:r>
            <a:r>
              <a:rPr spc="-10" dirty="0">
                <a:solidFill>
                  <a:srgbClr val="4F81BC"/>
                </a:solidFill>
              </a:rPr>
              <a:t>Linguagem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4498" y="2109352"/>
            <a:ext cx="7385050" cy="145415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JavaScript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sensível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maiúsculas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minúsculas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(case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sensitive)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Declarações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podem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ou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terminar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ponto-e-vírgula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tipos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das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variáveis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são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definidos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automaticamente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4498" y="3572773"/>
            <a:ext cx="2847340" cy="96646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Comentários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linha: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Comentários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de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bloco: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4470" y="3532149"/>
            <a:ext cx="1950720" cy="100076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200" spc="-5" dirty="0">
                <a:solidFill>
                  <a:srgbClr val="009900"/>
                </a:solidFill>
                <a:latin typeface="Calibri"/>
                <a:cs typeface="Calibri"/>
              </a:rPr>
              <a:t>//</a:t>
            </a:r>
            <a:r>
              <a:rPr sz="2200" spc="-2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9900"/>
                </a:solidFill>
                <a:latin typeface="Calibri"/>
                <a:cs typeface="Calibri"/>
              </a:rPr>
              <a:t>comentário</a:t>
            </a:r>
            <a:endParaRPr sz="22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spcBef>
                <a:spcPts val="1200"/>
              </a:spcBef>
            </a:pPr>
            <a:r>
              <a:rPr sz="2200" spc="-5" dirty="0">
                <a:solidFill>
                  <a:srgbClr val="009900"/>
                </a:solidFill>
                <a:latin typeface="Calibri"/>
                <a:cs typeface="Calibri"/>
              </a:rPr>
              <a:t>/*</a:t>
            </a:r>
            <a:r>
              <a:rPr sz="2200" spc="-1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9900"/>
                </a:solidFill>
                <a:latin typeface="Calibri"/>
                <a:cs typeface="Calibri"/>
              </a:rPr>
              <a:t>comentário</a:t>
            </a:r>
            <a:r>
              <a:rPr sz="2200" spc="-10" dirty="0">
                <a:solidFill>
                  <a:srgbClr val="009900"/>
                </a:solidFill>
                <a:latin typeface="Calibri"/>
                <a:cs typeface="Calibri"/>
              </a:rPr>
              <a:t> */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3365" y="235458"/>
            <a:ext cx="40627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Observações</a:t>
            </a:r>
            <a:r>
              <a:rPr spc="-40" dirty="0"/>
              <a:t> </a:t>
            </a:r>
            <a:r>
              <a:rPr spc="-20" dirty="0"/>
              <a:t>Gerais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1054" y="235458"/>
            <a:ext cx="80048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Estruturas</a:t>
            </a:r>
            <a:r>
              <a:rPr dirty="0"/>
              <a:t> </a:t>
            </a:r>
            <a:r>
              <a:rPr spc="-10" dirty="0"/>
              <a:t>Condicionais</a:t>
            </a:r>
            <a:r>
              <a:rPr spc="5" dirty="0"/>
              <a:t> </a:t>
            </a:r>
            <a:r>
              <a:rPr spc="-5" dirty="0"/>
              <a:t>e</a:t>
            </a:r>
            <a:r>
              <a:rPr spc="-10" dirty="0"/>
              <a:t> </a:t>
            </a:r>
            <a:r>
              <a:rPr spc="-5" dirty="0"/>
              <a:t>de</a:t>
            </a:r>
            <a:r>
              <a:rPr spc="5" dirty="0"/>
              <a:t> </a:t>
            </a:r>
            <a:r>
              <a:rPr spc="-20" dirty="0"/>
              <a:t>Repetição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88023" y="4354055"/>
            <a:ext cx="3487420" cy="1361440"/>
            <a:chOff x="6288023" y="4354055"/>
            <a:chExt cx="3487420" cy="1361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5455" y="4366259"/>
              <a:ext cx="3459479" cy="12862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8023" y="4354055"/>
              <a:ext cx="2482596" cy="13609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84035" y="4434839"/>
              <a:ext cx="3327400" cy="1153795"/>
            </a:xfrm>
            <a:custGeom>
              <a:avLst/>
              <a:gdLst/>
              <a:ahLst/>
              <a:cxnLst/>
              <a:rect l="l" t="t" r="r" b="b"/>
              <a:pathLst>
                <a:path w="3327400" h="1153795">
                  <a:moveTo>
                    <a:pt x="3326891" y="0"/>
                  </a:moveTo>
                  <a:lnTo>
                    <a:pt x="0" y="0"/>
                  </a:lnTo>
                  <a:lnTo>
                    <a:pt x="0" y="1153668"/>
                  </a:lnTo>
                  <a:lnTo>
                    <a:pt x="3326891" y="1153668"/>
                  </a:lnTo>
                  <a:lnTo>
                    <a:pt x="3326891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84035" y="4434839"/>
              <a:ext cx="3327400" cy="1153795"/>
            </a:xfrm>
            <a:custGeom>
              <a:avLst/>
              <a:gdLst/>
              <a:ahLst/>
              <a:cxnLst/>
              <a:rect l="l" t="t" r="r" b="b"/>
              <a:pathLst>
                <a:path w="3327400" h="1153795">
                  <a:moveTo>
                    <a:pt x="0" y="1153668"/>
                  </a:moveTo>
                  <a:lnTo>
                    <a:pt x="3326891" y="1153668"/>
                  </a:lnTo>
                  <a:lnTo>
                    <a:pt x="3326891" y="0"/>
                  </a:lnTo>
                  <a:lnTo>
                    <a:pt x="0" y="0"/>
                  </a:lnTo>
                  <a:lnTo>
                    <a:pt x="0" y="115366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84035" y="4434840"/>
            <a:ext cx="3327400" cy="115379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do</a:t>
            </a:r>
            <a:r>
              <a:rPr sz="1600" spc="-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  <a:spcBef>
                <a:spcPts val="137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1150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(expressao)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92596" y="2974848"/>
            <a:ext cx="3487420" cy="1407160"/>
            <a:chOff x="6292596" y="2974848"/>
            <a:chExt cx="3487420" cy="14071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0028" y="2987040"/>
              <a:ext cx="3459479" cy="13335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2596" y="2974848"/>
              <a:ext cx="2260092" cy="140665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388608" y="3055620"/>
            <a:ext cx="3327400" cy="1201420"/>
          </a:xfrm>
          <a:prstGeom prst="rect">
            <a:avLst/>
          </a:prstGeom>
          <a:solidFill>
            <a:srgbClr val="F9F9F9"/>
          </a:solidFill>
          <a:ln w="6350">
            <a:solidFill>
              <a:srgbClr val="548ED4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sz="16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(expressao)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  <a:spcBef>
                <a:spcPts val="65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92596" y="1626107"/>
            <a:ext cx="3487420" cy="1407160"/>
            <a:chOff x="6292596" y="1626107"/>
            <a:chExt cx="3487420" cy="140716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028" y="1638299"/>
              <a:ext cx="3459479" cy="1331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2596" y="1626107"/>
              <a:ext cx="3482340" cy="140665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388608" y="1706879"/>
            <a:ext cx="3327400" cy="1199515"/>
          </a:xfrm>
          <a:prstGeom prst="rect">
            <a:avLst/>
          </a:prstGeom>
          <a:solidFill>
            <a:srgbClr val="F9F9F9"/>
          </a:solidFill>
          <a:ln w="6350">
            <a:solidFill>
              <a:srgbClr val="548ED4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0859C"/>
                </a:solidFill>
                <a:latin typeface="Consolas"/>
                <a:cs typeface="Consolas"/>
              </a:rPr>
              <a:t>(</a:t>
            </a:r>
            <a:r>
              <a:rPr sz="1600" b="1" spc="-5" dirty="0">
                <a:solidFill>
                  <a:srgbClr val="006FC0"/>
                </a:solidFill>
                <a:latin typeface="Consolas"/>
                <a:cs typeface="Consolas"/>
              </a:rPr>
              <a:t>let</a:t>
            </a:r>
            <a:r>
              <a:rPr sz="1600" b="1" spc="-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0859C"/>
                </a:solidFill>
                <a:latin typeface="Consolas"/>
                <a:cs typeface="Consolas"/>
              </a:rPr>
              <a:t>i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0859C"/>
                </a:solidFill>
                <a:latin typeface="Consolas"/>
                <a:cs typeface="Consolas"/>
              </a:rPr>
              <a:t>=</a:t>
            </a:r>
            <a:r>
              <a:rPr sz="1600" spc="-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30859C"/>
                </a:solidFill>
                <a:latin typeface="Consolas"/>
                <a:cs typeface="Consolas"/>
              </a:rPr>
              <a:t>0;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0859C"/>
                </a:solidFill>
                <a:latin typeface="Consolas"/>
                <a:cs typeface="Consolas"/>
              </a:rPr>
              <a:t>i</a:t>
            </a:r>
            <a:r>
              <a:rPr sz="1600" spc="-1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0859C"/>
                </a:solidFill>
                <a:latin typeface="Consolas"/>
                <a:cs typeface="Consolas"/>
              </a:rPr>
              <a:t>&lt;</a:t>
            </a:r>
            <a:r>
              <a:rPr sz="1600" spc="-1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0859C"/>
                </a:solidFill>
                <a:latin typeface="Consolas"/>
                <a:cs typeface="Consolas"/>
              </a:rPr>
              <a:t>10;</a:t>
            </a:r>
            <a:r>
              <a:rPr sz="1600" spc="-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0859C"/>
                </a:solidFill>
                <a:latin typeface="Consolas"/>
                <a:cs typeface="Consolas"/>
              </a:rPr>
              <a:t>i++)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426084">
              <a:lnSpc>
                <a:spcPct val="100000"/>
              </a:lnSpc>
              <a:spcBef>
                <a:spcPts val="64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5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36292" y="1203960"/>
            <a:ext cx="3823970" cy="1971039"/>
            <a:chOff x="2336292" y="1203960"/>
            <a:chExt cx="3823970" cy="1971039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3724" y="1216152"/>
              <a:ext cx="3796284" cy="19019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6292" y="1203960"/>
              <a:ext cx="3593591" cy="197053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432304" y="1284732"/>
            <a:ext cx="3663950" cy="176974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0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6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(expressão)</a:t>
            </a:r>
            <a:r>
              <a:rPr sz="1600" spc="-4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42545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se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verdadeiro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else</a:t>
            </a:r>
            <a:r>
              <a:rPr sz="1600" spc="-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425450">
              <a:lnSpc>
                <a:spcPct val="100000"/>
              </a:lnSpc>
              <a:spcBef>
                <a:spcPts val="650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r>
              <a:rPr sz="16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se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falso</a:t>
            </a:r>
            <a:endParaRPr sz="16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63723" y="3060192"/>
            <a:ext cx="3796665" cy="3296920"/>
            <a:chOff x="2363723" y="3060192"/>
            <a:chExt cx="3796665" cy="3296920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3723" y="3072384"/>
              <a:ext cx="3796284" cy="32415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7731" y="3060192"/>
              <a:ext cx="3441192" cy="329641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432304" y="3140964"/>
            <a:ext cx="3663950" cy="310896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275"/>
              </a:spcBef>
              <a:tabLst>
                <a:tab pos="2835275" algn="l"/>
              </a:tabLst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switch</a:t>
            </a:r>
            <a:r>
              <a:rPr sz="16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(expressao)	</a:t>
            </a:r>
            <a:r>
              <a:rPr sz="1600" spc="-5" dirty="0"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1006475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case</a:t>
            </a:r>
            <a:r>
              <a:rPr sz="16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condicao1</a:t>
            </a:r>
            <a:r>
              <a:rPr sz="1600" spc="-10" dirty="0">
                <a:latin typeface="Consolas"/>
                <a:cs typeface="Consolas"/>
              </a:rPr>
              <a:t>:</a:t>
            </a:r>
            <a:endParaRPr sz="1600">
              <a:latin typeface="Consolas"/>
              <a:cs typeface="Consolas"/>
            </a:endParaRPr>
          </a:p>
          <a:p>
            <a:pPr marL="1920875" marR="395605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7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operações </a:t>
            </a:r>
            <a:r>
              <a:rPr sz="1600" spc="-86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break</a:t>
            </a:r>
            <a:r>
              <a:rPr sz="1600" spc="-5" dirty="0"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1006475">
              <a:lnSpc>
                <a:spcPct val="100000"/>
              </a:lnSpc>
              <a:spcBef>
                <a:spcPts val="1205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case</a:t>
            </a:r>
            <a:r>
              <a:rPr sz="16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condicaoN</a:t>
            </a:r>
            <a:r>
              <a:rPr sz="1600" spc="-10" dirty="0">
                <a:latin typeface="Consolas"/>
                <a:cs typeface="Consolas"/>
              </a:rPr>
              <a:t>:</a:t>
            </a:r>
            <a:endParaRPr sz="1600">
              <a:latin typeface="Consolas"/>
              <a:cs typeface="Consolas"/>
            </a:endParaRPr>
          </a:p>
          <a:p>
            <a:pPr marL="1920875" marR="395605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7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operações </a:t>
            </a:r>
            <a:r>
              <a:rPr sz="1600" spc="-86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break</a:t>
            </a:r>
            <a:r>
              <a:rPr sz="1600" spc="-5" dirty="0"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1006475">
              <a:lnSpc>
                <a:spcPct val="100000"/>
              </a:lnSpc>
            </a:pPr>
            <a:r>
              <a:rPr sz="1600" spc="-10" dirty="0"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006475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default</a:t>
            </a:r>
            <a:r>
              <a:rPr sz="1600" spc="-10" dirty="0">
                <a:latin typeface="Consolas"/>
                <a:cs typeface="Consolas"/>
              </a:rPr>
              <a:t>:</a:t>
            </a:r>
            <a:endParaRPr sz="1600">
              <a:latin typeface="Consolas"/>
              <a:cs typeface="Consolas"/>
            </a:endParaRPr>
          </a:p>
          <a:p>
            <a:pPr marL="1920875">
              <a:lnSpc>
                <a:spcPct val="100000"/>
              </a:lnSpc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6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600">
              <a:latin typeface="Consolas"/>
              <a:cs typeface="Consolas"/>
            </a:endParaRPr>
          </a:p>
          <a:p>
            <a:pPr marL="183515">
              <a:lnSpc>
                <a:spcPct val="100000"/>
              </a:lnSpc>
            </a:pPr>
            <a:r>
              <a:rPr sz="1600" spc="-5" dirty="0"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8561" y="1322070"/>
            <a:ext cx="7391400" cy="4420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var</a:t>
            </a:r>
            <a:endParaRPr sz="2000">
              <a:latin typeface="Consolas"/>
              <a:cs typeface="Consolas"/>
            </a:endParaRPr>
          </a:p>
          <a:p>
            <a:pPr marL="730885" indent="-270510">
              <a:lnSpc>
                <a:spcPct val="100000"/>
              </a:lnSpc>
              <a:spcBef>
                <a:spcPts val="30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25" dirty="0">
                <a:solidFill>
                  <a:srgbClr val="205868"/>
                </a:solidFill>
                <a:latin typeface="Calibri"/>
                <a:cs typeface="Calibri"/>
              </a:rPr>
              <a:t>Variável</a:t>
            </a:r>
            <a:r>
              <a:rPr sz="19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com escopo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local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declarada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dentro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endParaRPr sz="1900">
              <a:latin typeface="Calibri"/>
              <a:cs typeface="Calibri"/>
            </a:endParaRPr>
          </a:p>
          <a:p>
            <a:pPr marL="730885" indent="-270510">
              <a:lnSpc>
                <a:spcPct val="100000"/>
              </a:lnSpc>
              <a:spcBef>
                <a:spcPts val="229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25" dirty="0">
                <a:solidFill>
                  <a:srgbClr val="205868"/>
                </a:solidFill>
                <a:latin typeface="Calibri"/>
                <a:cs typeface="Calibri"/>
              </a:rPr>
              <a:t>Variável</a:t>
            </a:r>
            <a:r>
              <a:rPr sz="19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escopo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global</a:t>
            </a:r>
            <a:r>
              <a:rPr sz="19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declarada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205868"/>
                </a:solidFill>
                <a:latin typeface="Calibri"/>
                <a:cs typeface="Calibri"/>
              </a:rPr>
              <a:t>fora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funções</a:t>
            </a:r>
            <a:endParaRPr sz="1900">
              <a:latin typeface="Calibri"/>
              <a:cs typeface="Calibri"/>
            </a:endParaRPr>
          </a:p>
          <a:p>
            <a:pPr marL="730885" indent="-270510">
              <a:lnSpc>
                <a:spcPct val="100000"/>
              </a:lnSpc>
              <a:spcBef>
                <a:spcPts val="229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Pode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ser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redeclarada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pode</a:t>
            </a:r>
            <a:r>
              <a:rPr sz="19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ter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valor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atualizado</a:t>
            </a:r>
            <a:endParaRPr sz="1900">
              <a:latin typeface="Calibri"/>
              <a:cs typeface="Calibri"/>
            </a:endParaRPr>
          </a:p>
          <a:p>
            <a:pPr marL="730885" indent="-270510">
              <a:lnSpc>
                <a:spcPct val="100000"/>
              </a:lnSpc>
              <a:spcBef>
                <a:spcPts val="22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25" dirty="0">
                <a:solidFill>
                  <a:srgbClr val="205868"/>
                </a:solidFill>
                <a:latin typeface="Calibri"/>
                <a:cs typeface="Calibri"/>
              </a:rPr>
              <a:t>Variáveis</a:t>
            </a:r>
            <a:r>
              <a:rPr sz="19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globais</a:t>
            </a:r>
            <a:r>
              <a:rPr sz="19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também</a:t>
            </a:r>
            <a:r>
              <a:rPr sz="19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podem</a:t>
            </a:r>
            <a:r>
              <a:rPr sz="19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acessadas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pelo</a:t>
            </a:r>
            <a:r>
              <a:rPr sz="19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objeto</a:t>
            </a:r>
            <a:r>
              <a:rPr sz="1900" spc="6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b="1" i="1" spc="-10" dirty="0">
                <a:solidFill>
                  <a:srgbClr val="205868"/>
                </a:solidFill>
                <a:latin typeface="Calibri"/>
                <a:cs typeface="Calibri"/>
              </a:rPr>
              <a:t>window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endParaRPr sz="2000">
              <a:latin typeface="Consolas"/>
              <a:cs typeface="Consolas"/>
            </a:endParaRPr>
          </a:p>
          <a:p>
            <a:pPr marL="730885" indent="-270510">
              <a:lnSpc>
                <a:spcPct val="100000"/>
              </a:lnSpc>
              <a:spcBef>
                <a:spcPts val="30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25" dirty="0">
                <a:solidFill>
                  <a:srgbClr val="205868"/>
                </a:solidFill>
                <a:latin typeface="Calibri"/>
                <a:cs typeface="Calibri"/>
              </a:rPr>
              <a:t>Variável</a:t>
            </a:r>
            <a:r>
              <a:rPr sz="19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tem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escopo</a:t>
            </a:r>
            <a:r>
              <a:rPr sz="19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restrito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bloco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de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código</a:t>
            </a:r>
            <a:endParaRPr sz="1900">
              <a:latin typeface="Calibri"/>
              <a:cs typeface="Calibri"/>
            </a:endParaRPr>
          </a:p>
          <a:p>
            <a:pPr marL="730885" indent="-270510">
              <a:lnSpc>
                <a:spcPct val="100000"/>
              </a:lnSpc>
              <a:spcBef>
                <a:spcPts val="229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Pode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ser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acessada</a:t>
            </a:r>
            <a:r>
              <a:rPr sz="19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atualizada</a:t>
            </a:r>
            <a:r>
              <a:rPr sz="19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apenas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dentro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do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bloco</a:t>
            </a:r>
            <a:endParaRPr sz="1900">
              <a:latin typeface="Calibri"/>
              <a:cs typeface="Calibri"/>
            </a:endParaRPr>
          </a:p>
          <a:p>
            <a:pPr marL="730885" indent="-270510">
              <a:lnSpc>
                <a:spcPct val="100000"/>
              </a:lnSpc>
              <a:spcBef>
                <a:spcPts val="229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Não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pode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ser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redeclarada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19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mesmo</a:t>
            </a:r>
            <a:r>
              <a:rPr sz="19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bloco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endParaRPr sz="2000">
              <a:latin typeface="Consolas"/>
              <a:cs typeface="Consolas"/>
            </a:endParaRPr>
          </a:p>
          <a:p>
            <a:pPr marL="730885" indent="-270510">
              <a:lnSpc>
                <a:spcPct val="100000"/>
              </a:lnSpc>
              <a:spcBef>
                <a:spcPts val="30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Semelhante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a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let</a:t>
            </a:r>
            <a:endParaRPr sz="1900">
              <a:latin typeface="Calibri"/>
              <a:cs typeface="Calibri"/>
            </a:endParaRPr>
          </a:p>
          <a:p>
            <a:pPr marL="730885" indent="-270510">
              <a:lnSpc>
                <a:spcPct val="100000"/>
              </a:lnSpc>
              <a:spcBef>
                <a:spcPts val="229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20" dirty="0">
                <a:solidFill>
                  <a:srgbClr val="205868"/>
                </a:solidFill>
                <a:latin typeface="Calibri"/>
                <a:cs typeface="Calibri"/>
              </a:rPr>
              <a:t>Porém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não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pode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atualizada</a:t>
            </a:r>
            <a:endParaRPr sz="1900">
              <a:latin typeface="Calibri"/>
              <a:cs typeface="Calibri"/>
            </a:endParaRPr>
          </a:p>
          <a:p>
            <a:pPr marL="730885" indent="-270510">
              <a:lnSpc>
                <a:spcPct val="100000"/>
              </a:lnSpc>
              <a:spcBef>
                <a:spcPts val="229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Deve</a:t>
            </a:r>
            <a:r>
              <a:rPr sz="19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inicializada</a:t>
            </a:r>
            <a:r>
              <a:rPr sz="1900" spc="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no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momento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declaração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1445" y="235458"/>
            <a:ext cx="4311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Declarando</a:t>
            </a:r>
            <a:r>
              <a:rPr spc="-80" dirty="0"/>
              <a:t> </a:t>
            </a:r>
            <a:r>
              <a:rPr spc="-40" dirty="0"/>
              <a:t>Variáveis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7060" y="235458"/>
            <a:ext cx="4362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Exemplo</a:t>
            </a:r>
            <a:r>
              <a:rPr spc="-40" dirty="0"/>
              <a:t> </a:t>
            </a:r>
            <a:r>
              <a:rPr dirty="0"/>
              <a:t>de</a:t>
            </a:r>
            <a:r>
              <a:rPr spc="-40" dirty="0"/>
              <a:t> Variáveis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34411" y="1127760"/>
            <a:ext cx="7118984" cy="5247640"/>
            <a:chOff x="2534411" y="1127760"/>
            <a:chExt cx="7118984" cy="5247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4411" y="1127760"/>
              <a:ext cx="7118604" cy="52120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8419" y="1143000"/>
              <a:ext cx="6905244" cy="52318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02991" y="1196340"/>
              <a:ext cx="6986270" cy="5080000"/>
            </a:xfrm>
            <a:custGeom>
              <a:avLst/>
              <a:gdLst/>
              <a:ahLst/>
              <a:cxnLst/>
              <a:rect l="l" t="t" r="r" b="b"/>
              <a:pathLst>
                <a:path w="6986270" h="5080000">
                  <a:moveTo>
                    <a:pt x="6986016" y="0"/>
                  </a:moveTo>
                  <a:lnTo>
                    <a:pt x="0" y="0"/>
                  </a:lnTo>
                  <a:lnTo>
                    <a:pt x="0" y="5079491"/>
                  </a:lnTo>
                  <a:lnTo>
                    <a:pt x="6986016" y="5079491"/>
                  </a:lnTo>
                  <a:lnTo>
                    <a:pt x="6986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02991" y="1196340"/>
              <a:ext cx="6986270" cy="5080000"/>
            </a:xfrm>
            <a:custGeom>
              <a:avLst/>
              <a:gdLst/>
              <a:ahLst/>
              <a:cxnLst/>
              <a:rect l="l" t="t" r="r" b="b"/>
              <a:pathLst>
                <a:path w="6986270" h="5080000">
                  <a:moveTo>
                    <a:pt x="0" y="5079491"/>
                  </a:moveTo>
                  <a:lnTo>
                    <a:pt x="6986016" y="5079491"/>
                  </a:lnTo>
                  <a:lnTo>
                    <a:pt x="6986016" y="0"/>
                  </a:lnTo>
                  <a:lnTo>
                    <a:pt x="0" y="0"/>
                  </a:lnTo>
                  <a:lnTo>
                    <a:pt x="0" y="5079491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55010" y="1310727"/>
          <a:ext cx="5102224" cy="1879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7532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&lt;script&gt;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31750" marR="47625">
                        <a:lnSpc>
                          <a:spcPct val="131200"/>
                        </a:lnSpc>
                        <a:spcBef>
                          <a:spcPts val="600"/>
                        </a:spcBef>
                      </a:pP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const</a:t>
                      </a:r>
                      <a:r>
                        <a:rPr sz="1600" spc="-8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pi </a:t>
                      </a:r>
                      <a:r>
                        <a:rPr sz="1600" spc="-865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var</a:t>
                      </a:r>
                      <a:r>
                        <a:rPr sz="1600" spc="-9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soma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60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3.14;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600" spc="-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0;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r>
                        <a:rPr sz="15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 soma</a:t>
                      </a:r>
                      <a:r>
                        <a:rPr sz="1500" spc="-2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é</a:t>
                      </a:r>
                      <a:r>
                        <a:rPr sz="1500" spc="-2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uma</a:t>
                      </a:r>
                      <a:r>
                        <a:rPr sz="15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 variável</a:t>
                      </a:r>
                      <a:r>
                        <a:rPr sz="1500" spc="-2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global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557">
                <a:tc>
                  <a:txBody>
                    <a:bodyPr/>
                    <a:lstStyle/>
                    <a:p>
                      <a:pPr marL="31750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sz="16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for</a:t>
                      </a:r>
                      <a:r>
                        <a:rPr sz="1600" spc="-6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let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57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sz="1600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i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57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sz="1600" spc="-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600" spc="-5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1;</a:t>
                      </a:r>
                      <a:r>
                        <a:rPr sz="1600" spc="-4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i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57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910"/>
                        </a:lnSpc>
                        <a:spcBef>
                          <a:spcPts val="45"/>
                        </a:spcBef>
                      </a:pPr>
                      <a:r>
                        <a:rPr sz="1600" spc="-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&lt;=</a:t>
                      </a:r>
                      <a:r>
                        <a:rPr sz="1600" spc="-3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10;</a:t>
                      </a:r>
                      <a:r>
                        <a:rPr sz="1600" spc="-3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i</a:t>
                      </a:r>
                      <a:r>
                        <a:rPr sz="16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++)</a:t>
                      </a:r>
                      <a:r>
                        <a:rPr sz="1600" spc="-3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57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55"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10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soma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ts val="1910"/>
                        </a:lnSpc>
                        <a:spcBef>
                          <a:spcPts val="600"/>
                        </a:spcBef>
                      </a:pPr>
                      <a:r>
                        <a:rPr sz="160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64769" marB="0"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600" spc="-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+=</a:t>
                      </a:r>
                      <a:r>
                        <a:rPr sz="1600" spc="-7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i</a:t>
                      </a:r>
                      <a:r>
                        <a:rPr sz="1600" spc="-5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64769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42965" y="3803650"/>
            <a:ext cx="389762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//</a:t>
            </a:r>
            <a:r>
              <a:rPr sz="15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k</a:t>
            </a:r>
            <a:r>
              <a:rPr sz="1500" spc="-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só</a:t>
            </a:r>
            <a:r>
              <a:rPr sz="15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pode</a:t>
            </a:r>
            <a:r>
              <a:rPr sz="15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ser</a:t>
            </a:r>
            <a:r>
              <a:rPr sz="15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00AF50"/>
                </a:solidFill>
                <a:latin typeface="Consolas"/>
                <a:cs typeface="Consolas"/>
              </a:rPr>
              <a:t>acessada aqui</a:t>
            </a:r>
            <a:r>
              <a:rPr sz="15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00AF50"/>
                </a:solidFill>
                <a:latin typeface="Consolas"/>
                <a:cs typeface="Consolas"/>
              </a:rPr>
              <a:t>dentro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4060" y="3394100"/>
            <a:ext cx="2472055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6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soma</a:t>
            </a:r>
            <a:r>
              <a:rPr sz="1600" spc="-2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&gt;</a:t>
            </a:r>
            <a:r>
              <a:rPr sz="16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50)</a:t>
            </a:r>
            <a:r>
              <a:rPr sz="1600" spc="-3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457200" marR="5080">
              <a:lnSpc>
                <a:spcPct val="131200"/>
              </a:lnSpc>
              <a:spcBef>
                <a:spcPts val="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36C09"/>
                </a:solidFill>
                <a:latin typeface="Consolas"/>
                <a:cs typeface="Consolas"/>
              </a:rPr>
              <a:t>k</a:t>
            </a:r>
            <a:r>
              <a:rPr sz="1600" spc="-2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6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soma</a:t>
            </a:r>
            <a:r>
              <a:rPr sz="1600" spc="-2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+</a:t>
            </a:r>
            <a:r>
              <a:rPr sz="1600" spc="-3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pi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; </a:t>
            </a:r>
            <a:r>
              <a:rPr sz="1600" spc="-86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var </a:t>
            </a:r>
            <a:r>
              <a:rPr sz="1600" spc="-5" dirty="0">
                <a:solidFill>
                  <a:srgbClr val="E36C09"/>
                </a:solidFill>
                <a:latin typeface="Consolas"/>
                <a:cs typeface="Consolas"/>
              </a:rPr>
              <a:t>m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= </a:t>
            </a:r>
            <a:r>
              <a:rPr sz="1600" spc="-5" dirty="0">
                <a:solidFill>
                  <a:srgbClr val="E36C09"/>
                </a:solidFill>
                <a:latin typeface="Consolas"/>
                <a:cs typeface="Consolas"/>
              </a:rPr>
              <a:t>k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+ 1; </a:t>
            </a:r>
            <a:r>
              <a:rPr sz="160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9BD2"/>
                </a:solidFill>
                <a:latin typeface="Consolas"/>
                <a:cs typeface="Consolas"/>
              </a:rPr>
              <a:t>console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log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k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4060" y="5208574"/>
            <a:ext cx="625221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100"/>
              </a:spcBef>
            </a:pPr>
            <a:r>
              <a:rPr sz="1600" spc="-10" dirty="0">
                <a:solidFill>
                  <a:srgbClr val="009BD2"/>
                </a:solidFill>
                <a:latin typeface="Consolas"/>
                <a:cs typeface="Consolas"/>
              </a:rPr>
              <a:t>console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log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m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);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//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mostrará</a:t>
            </a:r>
            <a:r>
              <a:rPr sz="16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valor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 de m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normalmente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9BD2"/>
                </a:solidFill>
                <a:latin typeface="Consolas"/>
                <a:cs typeface="Consolas"/>
              </a:rPr>
              <a:t>console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log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k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);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//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erro,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pois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 k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é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restrita</a:t>
            </a:r>
            <a:r>
              <a:rPr sz="16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ao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'if'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acima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5939" y="1475332"/>
            <a:ext cx="8009255" cy="40868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window</a:t>
            </a:r>
            <a:endParaRPr sz="2000">
              <a:latin typeface="Consolas"/>
              <a:cs typeface="Consolas"/>
            </a:endParaRPr>
          </a:p>
          <a:p>
            <a:pPr marL="638810" indent="-270510">
              <a:lnSpc>
                <a:spcPct val="100000"/>
              </a:lnSpc>
              <a:spcBef>
                <a:spcPts val="59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Representa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aba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navegador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contém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página</a:t>
            </a:r>
            <a:endParaRPr sz="18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Possibilita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obter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informações</a:t>
            </a:r>
            <a:r>
              <a:rPr sz="18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realizar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ações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respeito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janela,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como:</a:t>
            </a:r>
            <a:endParaRPr sz="1800">
              <a:latin typeface="Calibri"/>
              <a:cs typeface="Calibri"/>
            </a:endParaRPr>
          </a:p>
          <a:p>
            <a:pPr marL="995680" lvl="1" indent="-17589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996315" algn="l"/>
              </a:tabLst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Obter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dimensões:</a:t>
            </a:r>
            <a:r>
              <a:rPr sz="1800" spc="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0859C"/>
                </a:solidFill>
                <a:latin typeface="Calibri"/>
                <a:cs typeface="Calibri"/>
              </a:rPr>
              <a:t>window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1800" spc="-15" dirty="0">
                <a:solidFill>
                  <a:srgbClr val="E36C09"/>
                </a:solidFill>
                <a:latin typeface="Calibri"/>
                <a:cs typeface="Calibri"/>
              </a:rPr>
              <a:t>innerWidth</a:t>
            </a:r>
            <a:r>
              <a:rPr sz="1800" spc="60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0859C"/>
                </a:solidFill>
                <a:latin typeface="Calibri"/>
                <a:cs typeface="Calibri"/>
              </a:rPr>
              <a:t>window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1800" spc="-15" dirty="0">
                <a:solidFill>
                  <a:srgbClr val="E36C09"/>
                </a:solidFill>
                <a:latin typeface="Calibri"/>
                <a:cs typeface="Calibri"/>
              </a:rPr>
              <a:t>innerHeight</a:t>
            </a:r>
            <a:endParaRPr sz="1800">
              <a:latin typeface="Calibri"/>
              <a:cs typeface="Calibri"/>
            </a:endParaRPr>
          </a:p>
          <a:p>
            <a:pPr marL="995680" lvl="1" indent="-17589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996315" algn="l"/>
              </a:tabLst>
            </a:pP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Executar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ação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quando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aba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carregada,</a:t>
            </a:r>
            <a:r>
              <a:rPr sz="18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fechada,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navigator</a:t>
            </a:r>
            <a:r>
              <a:rPr sz="20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onsolas"/>
                <a:cs typeface="Consolas"/>
              </a:rPr>
              <a:t>(ou</a:t>
            </a:r>
            <a:r>
              <a:rPr sz="1800" spc="-3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window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navigator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638810" indent="-270510">
              <a:lnSpc>
                <a:spcPct val="100000"/>
              </a:lnSpc>
              <a:spcBef>
                <a:spcPts val="59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Representa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navegador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Internet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uso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05868"/>
                </a:solidFill>
                <a:latin typeface="Calibri"/>
                <a:cs typeface="Calibri"/>
              </a:rPr>
              <a:t>(browser,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user-agent)</a:t>
            </a:r>
            <a:endParaRPr sz="18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Fornece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informações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como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idioma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05868"/>
                </a:solidFill>
                <a:latin typeface="Calibri"/>
                <a:cs typeface="Calibri"/>
              </a:rPr>
              <a:t>navegador,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geolocalização,</a:t>
            </a:r>
            <a:r>
              <a:rPr sz="18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memória,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document</a:t>
            </a:r>
            <a:r>
              <a:rPr sz="20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onsolas"/>
                <a:cs typeface="Consolas"/>
              </a:rPr>
              <a:t>(ou</a:t>
            </a:r>
            <a:r>
              <a:rPr sz="1800" spc="-4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window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document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638810" indent="-270510">
              <a:lnSpc>
                <a:spcPct val="100000"/>
              </a:lnSpc>
              <a:spcBef>
                <a:spcPts val="59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Representa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documento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HTML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carregado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aba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navegador</a:t>
            </a:r>
            <a:endParaRPr sz="18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Possibilita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manipulação</a:t>
            </a:r>
            <a:r>
              <a:rPr sz="18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5875" y="268985"/>
            <a:ext cx="7081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Objetos</a:t>
            </a:r>
            <a:r>
              <a:rPr sz="3600" dirty="0"/>
              <a:t> </a:t>
            </a:r>
            <a:r>
              <a:rPr sz="3600" i="1" spc="-10" dirty="0">
                <a:solidFill>
                  <a:srgbClr val="0000FF"/>
                </a:solidFill>
                <a:latin typeface="Calibri"/>
                <a:cs typeface="Calibri"/>
              </a:rPr>
              <a:t>window</a:t>
            </a:r>
            <a:r>
              <a:rPr sz="3600" spc="-10" dirty="0"/>
              <a:t>,</a:t>
            </a:r>
            <a:r>
              <a:rPr sz="3600" spc="10" dirty="0"/>
              <a:t> </a:t>
            </a:r>
            <a:r>
              <a:rPr sz="3600" i="1" spc="-40" dirty="0">
                <a:solidFill>
                  <a:srgbClr val="0000FF"/>
                </a:solidFill>
                <a:latin typeface="Calibri"/>
                <a:cs typeface="Calibri"/>
              </a:rPr>
              <a:t>navigator,</a:t>
            </a:r>
            <a:r>
              <a:rPr sz="3600" i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600" i="1" spc="-10" dirty="0">
                <a:solidFill>
                  <a:srgbClr val="0000FF"/>
                </a:solidFill>
                <a:latin typeface="Calibri"/>
                <a:cs typeface="Calibri"/>
              </a:rPr>
              <a:t>document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6463" y="1887473"/>
            <a:ext cx="152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wind</a:t>
            </a:r>
            <a:r>
              <a:rPr sz="1800" dirty="0">
                <a:solidFill>
                  <a:srgbClr val="C0000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w</a:t>
            </a:r>
            <a:r>
              <a:rPr sz="18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a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ler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1484" y="1861566"/>
            <a:ext cx="5690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exibe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caixa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de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diálogo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mensagens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(botão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Ok)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6463" y="2421128"/>
            <a:ext cx="1780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wind</a:t>
            </a:r>
            <a:r>
              <a:rPr sz="1800" dirty="0">
                <a:solidFill>
                  <a:srgbClr val="C0000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w</a:t>
            </a:r>
            <a:r>
              <a:rPr sz="18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onf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1484" y="2395220"/>
            <a:ext cx="59969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exibe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caixa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diálogo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confirmação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(Ok/Cancelar)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6463" y="2954528"/>
            <a:ext cx="165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wind</a:t>
            </a:r>
            <a:r>
              <a:rPr sz="1800" dirty="0">
                <a:solidFill>
                  <a:srgbClr val="C0000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w</a:t>
            </a:r>
            <a:r>
              <a:rPr sz="18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rom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pt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1484" y="2928620"/>
            <a:ext cx="50793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exibe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caixa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diálogo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entrada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texto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6463" y="3487623"/>
            <a:ext cx="1781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Consolas"/>
                <a:cs typeface="Consolas"/>
              </a:rPr>
              <a:t>docu</a:t>
            </a:r>
            <a:r>
              <a:rPr sz="1800" dirty="0">
                <a:solidFill>
                  <a:srgbClr val="C00000"/>
                </a:solidFill>
                <a:latin typeface="Consolas"/>
                <a:cs typeface="Consolas"/>
              </a:rPr>
              <a:t>me</a:t>
            </a:r>
            <a:r>
              <a:rPr sz="1800" spc="-15" dirty="0">
                <a:solidFill>
                  <a:srgbClr val="C00000"/>
                </a:solidFill>
                <a:latin typeface="Consolas"/>
                <a:cs typeface="Consolas"/>
              </a:rPr>
              <a:t>n</a:t>
            </a:r>
            <a:r>
              <a:rPr sz="1800" spc="5" dirty="0">
                <a:solidFill>
                  <a:srgbClr val="C00000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wr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ite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1484" y="3461715"/>
            <a:ext cx="416432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adiciona</a:t>
            </a:r>
            <a:r>
              <a:rPr sz="20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20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documento</a:t>
            </a:r>
            <a:r>
              <a:rPr sz="2000" spc="-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HTML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6463" y="4021582"/>
            <a:ext cx="1403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cons</a:t>
            </a:r>
            <a:r>
              <a:rPr sz="1800" dirty="0">
                <a:solidFill>
                  <a:srgbClr val="C0000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le</a:t>
            </a:r>
            <a:r>
              <a:rPr sz="1800" spc="5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log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1484" y="3995673"/>
            <a:ext cx="5189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registra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548ED4"/>
                </a:solidFill>
                <a:latin typeface="Calibri"/>
                <a:cs typeface="Calibri"/>
              </a:rPr>
              <a:t>log</a:t>
            </a:r>
            <a:r>
              <a:rPr sz="2000" i="1" spc="-5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console</a:t>
            </a:r>
            <a:r>
              <a:rPr sz="2000" b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navegador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6463" y="4554982"/>
            <a:ext cx="1528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00000"/>
                </a:solidFill>
                <a:latin typeface="Consolas"/>
                <a:cs typeface="Consolas"/>
              </a:rPr>
              <a:t>console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warn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1484" y="4529073"/>
            <a:ext cx="5870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registra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mensagem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E36C09"/>
                </a:solidFill>
                <a:latin typeface="Calibri"/>
                <a:cs typeface="Calibri"/>
              </a:rPr>
              <a:t>warning</a:t>
            </a:r>
            <a:r>
              <a:rPr sz="2000" i="1" spc="-10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console</a:t>
            </a:r>
            <a:r>
              <a:rPr sz="2000" b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navegador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26463" y="5088763"/>
            <a:ext cx="165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cons</a:t>
            </a:r>
            <a:r>
              <a:rPr sz="1800" dirty="0">
                <a:solidFill>
                  <a:srgbClr val="C0000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le</a:t>
            </a:r>
            <a:r>
              <a:rPr sz="1800" spc="5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err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or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61484" y="5062854"/>
            <a:ext cx="5448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registra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mensagem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2000" i="1" dirty="0">
                <a:solidFill>
                  <a:srgbClr val="FF0000"/>
                </a:solidFill>
                <a:latin typeface="Calibri"/>
                <a:cs typeface="Calibri"/>
              </a:rPr>
              <a:t>erro</a:t>
            </a:r>
            <a:r>
              <a:rPr sz="2000" i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console</a:t>
            </a:r>
            <a:r>
              <a:rPr sz="2000" b="1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navegador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244721" y="235458"/>
            <a:ext cx="37014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Métodos</a:t>
            </a:r>
            <a:r>
              <a:rPr spc="-45" dirty="0"/>
              <a:t> </a:t>
            </a:r>
            <a:r>
              <a:rPr spc="-30" dirty="0"/>
              <a:t>para</a:t>
            </a:r>
            <a:r>
              <a:rPr spc="-40" dirty="0"/>
              <a:t> </a:t>
            </a:r>
            <a:r>
              <a:rPr spc="-10" dirty="0"/>
              <a:t>E/S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6560" y="235458"/>
            <a:ext cx="47351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Declaração</a:t>
            </a:r>
            <a:r>
              <a:rPr spc="-40" dirty="0"/>
              <a:t> </a:t>
            </a:r>
            <a:r>
              <a:rPr spc="-5" dirty="0"/>
              <a:t>de</a:t>
            </a:r>
            <a:r>
              <a:rPr spc="-15" dirty="0"/>
              <a:t> Funções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3427" y="1272539"/>
            <a:ext cx="6101080" cy="1780539"/>
            <a:chOff x="3043427" y="1272539"/>
            <a:chExt cx="6101080" cy="178053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3427" y="1272539"/>
              <a:ext cx="6100572" cy="17754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9815" y="1284731"/>
              <a:ext cx="5864352" cy="17678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12007" y="1341119"/>
              <a:ext cx="5968365" cy="1643380"/>
            </a:xfrm>
            <a:custGeom>
              <a:avLst/>
              <a:gdLst/>
              <a:ahLst/>
              <a:cxnLst/>
              <a:rect l="l" t="t" r="r" b="b"/>
              <a:pathLst>
                <a:path w="5968365" h="1643380">
                  <a:moveTo>
                    <a:pt x="5967984" y="0"/>
                  </a:moveTo>
                  <a:lnTo>
                    <a:pt x="0" y="0"/>
                  </a:lnTo>
                  <a:lnTo>
                    <a:pt x="0" y="1642872"/>
                  </a:lnTo>
                  <a:lnTo>
                    <a:pt x="5967984" y="1642872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12007" y="1341119"/>
              <a:ext cx="5968365" cy="1643380"/>
            </a:xfrm>
            <a:custGeom>
              <a:avLst/>
              <a:gdLst/>
              <a:ahLst/>
              <a:cxnLst/>
              <a:rect l="l" t="t" r="r" b="b"/>
              <a:pathLst>
                <a:path w="5968365" h="1643380">
                  <a:moveTo>
                    <a:pt x="0" y="1642872"/>
                  </a:moveTo>
                  <a:lnTo>
                    <a:pt x="5967984" y="1642872"/>
                  </a:lnTo>
                  <a:lnTo>
                    <a:pt x="5967984" y="0"/>
                  </a:lnTo>
                  <a:lnTo>
                    <a:pt x="0" y="0"/>
                  </a:lnTo>
                  <a:lnTo>
                    <a:pt x="0" y="164287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12007" y="1341119"/>
            <a:ext cx="5968365" cy="16433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470"/>
              </a:spcBef>
            </a:pP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function </a:t>
            </a:r>
            <a:r>
              <a:rPr sz="1700" dirty="0">
                <a:solidFill>
                  <a:srgbClr val="E36C09"/>
                </a:solidFill>
                <a:latin typeface="Consolas"/>
                <a:cs typeface="Consolas"/>
              </a:rPr>
              <a:t>nomeDaFuncao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(par1, par2,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par3,</a:t>
            </a:r>
            <a:r>
              <a:rPr sz="1700" spc="1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...)</a:t>
            </a:r>
            <a:r>
              <a:rPr sz="1700" spc="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628015">
              <a:lnSpc>
                <a:spcPct val="100000"/>
              </a:lnSpc>
              <a:spcBef>
                <a:spcPts val="605"/>
              </a:spcBef>
            </a:pP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spc="-7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700">
              <a:latin typeface="Consolas"/>
              <a:cs typeface="Consolas"/>
            </a:endParaRPr>
          </a:p>
          <a:p>
            <a:pPr marL="628015">
              <a:lnSpc>
                <a:spcPct val="100000"/>
              </a:lnSpc>
            </a:pP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spc="-7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700">
              <a:latin typeface="Consolas"/>
              <a:cs typeface="Consolas"/>
            </a:endParaRPr>
          </a:p>
          <a:p>
            <a:pPr marL="628015">
              <a:lnSpc>
                <a:spcPct val="100000"/>
              </a:lnSpc>
            </a:pP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spc="-7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700">
              <a:latin typeface="Consolas"/>
              <a:cs typeface="Consolas"/>
            </a:endParaRPr>
          </a:p>
          <a:p>
            <a:pPr marL="183515">
              <a:lnSpc>
                <a:spcPct val="100000"/>
              </a:lnSpc>
              <a:spcBef>
                <a:spcPts val="600"/>
              </a:spcBef>
            </a:pPr>
            <a:r>
              <a:rPr sz="1700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3427" y="3000755"/>
            <a:ext cx="6101080" cy="2039620"/>
            <a:chOff x="3043427" y="3000755"/>
            <a:chExt cx="6101080" cy="20396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3427" y="3000755"/>
              <a:ext cx="6100572" cy="20375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9815" y="3011423"/>
              <a:ext cx="2767584" cy="202844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12007" y="3069335"/>
            <a:ext cx="5968365" cy="190500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538480" marR="3395979" indent="-355600">
              <a:lnSpc>
                <a:spcPts val="2640"/>
              </a:lnSpc>
              <a:spcBef>
                <a:spcPts val="65"/>
              </a:spcBef>
            </a:pP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function </a:t>
            </a:r>
            <a:r>
              <a:rPr sz="1700" dirty="0">
                <a:solidFill>
                  <a:srgbClr val="E36C09"/>
                </a:solidFill>
                <a:latin typeface="Consolas"/>
                <a:cs typeface="Consolas"/>
              </a:rPr>
              <a:t>max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(a, b) </a:t>
            </a:r>
            <a:r>
              <a:rPr sz="1700" dirty="0">
                <a:latin typeface="Consolas"/>
                <a:cs typeface="Consolas"/>
              </a:rPr>
              <a:t>{ </a:t>
            </a:r>
            <a:r>
              <a:rPr sz="1700" spc="-919" dirty="0"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if</a:t>
            </a:r>
            <a:r>
              <a:rPr sz="17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a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&gt;</a:t>
            </a:r>
            <a:r>
              <a:rPr sz="1700" spc="-1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b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)</a:t>
            </a:r>
            <a:endParaRPr sz="1700">
              <a:latin typeface="Consolas"/>
              <a:cs typeface="Consolas"/>
            </a:endParaRPr>
          </a:p>
          <a:p>
            <a:pPr marL="899794">
              <a:lnSpc>
                <a:spcPts val="1850"/>
              </a:lnSpc>
            </a:pPr>
            <a:r>
              <a:rPr sz="1700" spc="-5" dirty="0">
                <a:solidFill>
                  <a:srgbClr val="548ED4"/>
                </a:solidFill>
                <a:latin typeface="Consolas"/>
                <a:cs typeface="Consolas"/>
              </a:rPr>
              <a:t>return</a:t>
            </a:r>
            <a:r>
              <a:rPr sz="1700" spc="-50" dirty="0">
                <a:solidFill>
                  <a:srgbClr val="548ED4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a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538480">
              <a:lnSpc>
                <a:spcPct val="100000"/>
              </a:lnSpc>
            </a:pP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else</a:t>
            </a:r>
            <a:endParaRPr sz="1700">
              <a:latin typeface="Consolas"/>
              <a:cs typeface="Consolas"/>
            </a:endParaRPr>
          </a:p>
          <a:p>
            <a:pPr marL="899794">
              <a:lnSpc>
                <a:spcPct val="100000"/>
              </a:lnSpc>
            </a:pPr>
            <a:r>
              <a:rPr sz="1700" spc="-5" dirty="0">
                <a:solidFill>
                  <a:srgbClr val="548ED4"/>
                </a:solidFill>
                <a:latin typeface="Consolas"/>
                <a:cs typeface="Consolas"/>
              </a:rPr>
              <a:t>return</a:t>
            </a:r>
            <a:r>
              <a:rPr sz="1700" spc="-50" dirty="0">
                <a:solidFill>
                  <a:srgbClr val="548ED4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b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183515">
              <a:lnSpc>
                <a:spcPct val="100000"/>
              </a:lnSpc>
              <a:spcBef>
                <a:spcPts val="605"/>
              </a:spcBef>
            </a:pPr>
            <a:r>
              <a:rPr sz="1700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03120" y="5736335"/>
            <a:ext cx="8002905" cy="619125"/>
            <a:chOff x="2103120" y="5736335"/>
            <a:chExt cx="8002905" cy="61912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3120" y="5736335"/>
              <a:ext cx="7981188" cy="5806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0176" y="5748527"/>
              <a:ext cx="7935468" cy="60656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171700" y="5804915"/>
            <a:ext cx="7848600" cy="448309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515"/>
              </a:spcBef>
            </a:pP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Quando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05868"/>
                </a:solidFill>
                <a:latin typeface="Calibri"/>
                <a:cs typeface="Calibri"/>
              </a:rPr>
              <a:t>‘return’</a:t>
            </a:r>
            <a:r>
              <a:rPr sz="1800" b="1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é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utilizada,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valor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05868"/>
                </a:solidFill>
                <a:latin typeface="Calibri"/>
                <a:cs typeface="Calibri"/>
              </a:rPr>
              <a:t>undefined</a:t>
            </a:r>
            <a:r>
              <a:rPr sz="1800" b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é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automaticamente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retornado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43427" y="5000206"/>
            <a:ext cx="6101080" cy="593090"/>
            <a:chOff x="3043427" y="5000206"/>
            <a:chExt cx="6101080" cy="59309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3427" y="5000206"/>
              <a:ext cx="6100572" cy="5761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9815" y="5012436"/>
              <a:ext cx="3005328" cy="58064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112007" y="5068823"/>
            <a:ext cx="5968365" cy="44386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62229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489"/>
              </a:spcBef>
            </a:pP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7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maior</a:t>
            </a:r>
            <a:r>
              <a:rPr sz="1700" spc="-2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= </a:t>
            </a:r>
            <a:r>
              <a:rPr sz="1700" dirty="0">
                <a:solidFill>
                  <a:srgbClr val="E36C09"/>
                </a:solidFill>
                <a:latin typeface="Consolas"/>
                <a:cs typeface="Consolas"/>
              </a:rPr>
              <a:t>max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(2,</a:t>
            </a:r>
            <a:r>
              <a:rPr sz="1700" spc="-1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5);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8644" y="1344341"/>
            <a:ext cx="7486015" cy="82804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Propriedades</a:t>
            </a:r>
            <a:r>
              <a:rPr sz="2200" spc="-2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de</a:t>
            </a:r>
            <a:r>
              <a:rPr sz="220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30859C"/>
                </a:solidFill>
                <a:latin typeface="Calibri"/>
                <a:cs typeface="Calibri"/>
              </a:rPr>
              <a:t>Tratamentos</a:t>
            </a:r>
            <a:r>
              <a:rPr sz="2200" spc="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de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30859C"/>
                </a:solidFill>
                <a:latin typeface="Calibri"/>
                <a:cs typeface="Calibri"/>
              </a:rPr>
              <a:t>Eventos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Permite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indicar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executada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na ocorrência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evento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7204" y="235458"/>
            <a:ext cx="35769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Tratando</a:t>
            </a:r>
            <a:r>
              <a:rPr spc="-40" dirty="0"/>
              <a:t> </a:t>
            </a:r>
            <a:r>
              <a:rPr spc="-35" dirty="0"/>
              <a:t>Eventos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82951" y="2223503"/>
            <a:ext cx="7621905" cy="904240"/>
            <a:chOff x="2282951" y="2223503"/>
            <a:chExt cx="7621905" cy="904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2951" y="2223503"/>
              <a:ext cx="7621524" cy="8991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339" y="2235707"/>
              <a:ext cx="6601967" cy="8915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51531" y="2292095"/>
              <a:ext cx="7489190" cy="767080"/>
            </a:xfrm>
            <a:custGeom>
              <a:avLst/>
              <a:gdLst/>
              <a:ahLst/>
              <a:cxnLst/>
              <a:rect l="l" t="t" r="r" b="b"/>
              <a:pathLst>
                <a:path w="7489190" h="767080">
                  <a:moveTo>
                    <a:pt x="7488935" y="0"/>
                  </a:moveTo>
                  <a:lnTo>
                    <a:pt x="0" y="0"/>
                  </a:lnTo>
                  <a:lnTo>
                    <a:pt x="0" y="766572"/>
                  </a:lnTo>
                  <a:lnTo>
                    <a:pt x="7488935" y="766572"/>
                  </a:lnTo>
                  <a:lnTo>
                    <a:pt x="7488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51531" y="2292095"/>
              <a:ext cx="7489190" cy="767080"/>
            </a:xfrm>
            <a:custGeom>
              <a:avLst/>
              <a:gdLst/>
              <a:ahLst/>
              <a:cxnLst/>
              <a:rect l="l" t="t" r="r" b="b"/>
              <a:pathLst>
                <a:path w="7489190" h="767080">
                  <a:moveTo>
                    <a:pt x="0" y="766572"/>
                  </a:moveTo>
                  <a:lnTo>
                    <a:pt x="7488935" y="766572"/>
                  </a:lnTo>
                  <a:lnTo>
                    <a:pt x="7488935" y="0"/>
                  </a:lnTo>
                  <a:lnTo>
                    <a:pt x="0" y="0"/>
                  </a:lnTo>
                  <a:lnTo>
                    <a:pt x="0" y="76657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51532" y="2292095"/>
            <a:ext cx="7489190" cy="7670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80"/>
              </a:spcBef>
            </a:pPr>
            <a:r>
              <a:rPr sz="1700" dirty="0">
                <a:solidFill>
                  <a:srgbClr val="C00000"/>
                </a:solidFill>
                <a:latin typeface="Consolas"/>
                <a:cs typeface="Consolas"/>
              </a:rPr>
              <a:t>window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.onload</a:t>
            </a:r>
            <a:r>
              <a:rPr sz="17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7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E36C09"/>
                </a:solidFill>
                <a:latin typeface="Consolas"/>
                <a:cs typeface="Consolas"/>
              </a:rPr>
              <a:t>funcaoIniciaPagina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05"/>
              </a:spcBef>
            </a:pP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// 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evento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CEA"/>
                </a:solidFill>
                <a:latin typeface="Consolas"/>
                <a:cs typeface="Consolas"/>
              </a:rPr>
              <a:t>load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ocorre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qdo</a:t>
            </a:r>
            <a:r>
              <a:rPr sz="16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a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página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inteira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é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carregada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8644" y="3361976"/>
            <a:ext cx="6807834" cy="826769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200" b="1" spc="-15" dirty="0">
                <a:solidFill>
                  <a:srgbClr val="30859C"/>
                </a:solidFill>
                <a:latin typeface="Calibri"/>
                <a:cs typeface="Calibri"/>
              </a:rPr>
              <a:t>Método</a:t>
            </a:r>
            <a:r>
              <a:rPr sz="2200" b="1" spc="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0000FF"/>
                </a:solidFill>
                <a:latin typeface="Consolas"/>
                <a:cs typeface="Consolas"/>
              </a:rPr>
              <a:t>addEventListener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Adiciona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r>
              <a:rPr sz="20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executada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na ocorrência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evento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82951" y="4261116"/>
            <a:ext cx="7621905" cy="1545590"/>
            <a:chOff x="2282951" y="4261116"/>
            <a:chExt cx="7621905" cy="154559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2951" y="4261116"/>
              <a:ext cx="7621524" cy="15453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339" y="4271771"/>
              <a:ext cx="7158227" cy="153161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51532" y="4329684"/>
            <a:ext cx="7489190" cy="141287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80"/>
              </a:spcBef>
            </a:pPr>
            <a:r>
              <a:rPr sz="1700" dirty="0">
                <a:solidFill>
                  <a:srgbClr val="C00000"/>
                </a:solidFill>
                <a:latin typeface="Consolas"/>
                <a:cs typeface="Consolas"/>
              </a:rPr>
              <a:t>window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.addEventListener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"load"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17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E36C09"/>
                </a:solidFill>
                <a:latin typeface="Consolas"/>
                <a:cs typeface="Consolas"/>
              </a:rPr>
              <a:t>funcaoIniciaPagina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);</a:t>
            </a:r>
            <a:endParaRPr sz="17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// 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primeiro</a:t>
            </a:r>
            <a:r>
              <a:rPr sz="16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parâmetro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é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o</a:t>
            </a:r>
            <a:r>
              <a:rPr sz="16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nome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do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evento</a:t>
            </a:r>
            <a:r>
              <a:rPr sz="16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não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tem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'on'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// o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segundo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parâmetro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define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a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função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para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tratar</a:t>
            </a:r>
            <a:r>
              <a:rPr sz="16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o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evento,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//</a:t>
            </a:r>
            <a:r>
              <a:rPr sz="16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também</a:t>
            </a:r>
            <a:r>
              <a:rPr sz="16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conhecida</a:t>
            </a:r>
            <a:r>
              <a:rPr sz="16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como</a:t>
            </a:r>
            <a:r>
              <a:rPr sz="16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função</a:t>
            </a:r>
            <a:r>
              <a:rPr sz="16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de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 callback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82951" y="5820155"/>
            <a:ext cx="7644765" cy="570230"/>
            <a:chOff x="2282951" y="5820155"/>
            <a:chExt cx="7644765" cy="57023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2951" y="5820155"/>
              <a:ext cx="7621524" cy="5532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5247" y="5836919"/>
              <a:ext cx="7562088" cy="55321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351532" y="5888735"/>
            <a:ext cx="7489190" cy="421005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495"/>
              </a:spcBef>
            </a:pPr>
            <a:r>
              <a:rPr sz="1600" i="1" spc="-10" dirty="0">
                <a:solidFill>
                  <a:srgbClr val="0000FF"/>
                </a:solidFill>
                <a:latin typeface="Calibri"/>
                <a:cs typeface="Calibri"/>
              </a:rPr>
              <a:t>addEventListener</a:t>
            </a:r>
            <a:r>
              <a:rPr sz="1600" i="1" spc="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tem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ainda</a:t>
            </a:r>
            <a:r>
              <a:rPr sz="16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3º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parâmetro</a:t>
            </a:r>
            <a:r>
              <a:rPr sz="16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opcional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não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apresentado</a:t>
            </a:r>
            <a:r>
              <a:rPr sz="16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neste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exemplo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612" y="1115441"/>
            <a:ext cx="10833226" cy="5485015"/>
            <a:chOff x="705612" y="1115441"/>
            <a:chExt cx="10833226" cy="5485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612" y="1118616"/>
              <a:ext cx="5715000" cy="46603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3928" y="1115441"/>
              <a:ext cx="4994910" cy="4667250"/>
            </a:xfrm>
            <a:custGeom>
              <a:avLst/>
              <a:gdLst/>
              <a:ahLst/>
              <a:cxnLst/>
              <a:rect l="l" t="t" r="r" b="b"/>
              <a:pathLst>
                <a:path w="4994909" h="4667250">
                  <a:moveTo>
                    <a:pt x="0" y="4666742"/>
                  </a:moveTo>
                  <a:lnTo>
                    <a:pt x="4994402" y="4666742"/>
                  </a:lnTo>
                  <a:lnTo>
                    <a:pt x="4994402" y="0"/>
                  </a:lnTo>
                  <a:lnTo>
                    <a:pt x="0" y="0"/>
                  </a:lnTo>
                  <a:lnTo>
                    <a:pt x="0" y="466674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9876" y="5815583"/>
              <a:ext cx="5027676" cy="7162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2444" y="5803392"/>
              <a:ext cx="4867656" cy="79706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34054" y="235458"/>
            <a:ext cx="5725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Tratando</a:t>
            </a:r>
            <a:r>
              <a:rPr dirty="0"/>
              <a:t> </a:t>
            </a:r>
            <a:r>
              <a:rPr spc="-35" dirty="0"/>
              <a:t>Eventos</a:t>
            </a:r>
            <a:r>
              <a:rPr spc="-15" dirty="0"/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20" dirty="0"/>
              <a:t>Exemplo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8455" y="5884164"/>
            <a:ext cx="4895215" cy="526426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Neste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exemplo,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 imagem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 err="1">
                <a:solidFill>
                  <a:srgbClr val="205868"/>
                </a:solidFill>
                <a:latin typeface="Calibri"/>
                <a:cs typeface="Calibri"/>
              </a:rPr>
              <a:t>logotipo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será</a:t>
            </a:r>
            <a:endParaRPr sz="1600" dirty="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alterada</a:t>
            </a:r>
            <a:r>
              <a:rPr sz="16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quando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 receber</a:t>
            </a:r>
            <a:r>
              <a:rPr sz="16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click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usuário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46F9226-CF86-2695-5644-D1C9820B4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358" y="1130807"/>
            <a:ext cx="4972050" cy="4638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2535" y="2109352"/>
            <a:ext cx="4392930" cy="19418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78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Introdução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à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Linguagem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JavaScript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Recursos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Básicos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Linguagem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Manipulação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Árvore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JavaScript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 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Eventos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4721" y="235458"/>
            <a:ext cx="37039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Conteúdo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30" dirty="0"/>
              <a:t> </a:t>
            </a:r>
            <a:r>
              <a:rPr spc="-10" dirty="0"/>
              <a:t>Aula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8610" y="235458"/>
            <a:ext cx="74949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Eventos</a:t>
            </a:r>
            <a:r>
              <a:rPr spc="-10" dirty="0"/>
              <a:t> </a:t>
            </a:r>
            <a:r>
              <a:rPr i="1" spc="-5" dirty="0">
                <a:solidFill>
                  <a:srgbClr val="0000FF"/>
                </a:solidFill>
                <a:latin typeface="Calibri"/>
                <a:cs typeface="Calibri"/>
              </a:rPr>
              <a:t>load</a:t>
            </a:r>
            <a:r>
              <a:rPr i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pc="-15" dirty="0"/>
              <a:t>vs</a:t>
            </a:r>
            <a:r>
              <a:rPr spc="5" dirty="0"/>
              <a:t> </a:t>
            </a:r>
            <a:r>
              <a:rPr i="1" spc="-15" dirty="0">
                <a:solidFill>
                  <a:srgbClr val="0000FF"/>
                </a:solidFill>
                <a:latin typeface="Calibri"/>
                <a:cs typeface="Calibri"/>
              </a:rPr>
              <a:t>DOMContentLoaded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0166" y="2130784"/>
            <a:ext cx="8310880" cy="26924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load</a:t>
            </a:r>
            <a:endParaRPr sz="2000">
              <a:latin typeface="Consolas"/>
              <a:cs typeface="Consolas"/>
            </a:endParaRPr>
          </a:p>
          <a:p>
            <a:pPr marL="638810" indent="-270510">
              <a:lnSpc>
                <a:spcPct val="100000"/>
              </a:lnSpc>
              <a:spcBef>
                <a:spcPts val="59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Ocorre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quando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página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termina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carregada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por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completo</a:t>
            </a:r>
            <a:endParaRPr sz="20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Só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ocorre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depois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que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imagens,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arquivos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CSS,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etc.,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tenham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sido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baixados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DOMContentLoaded</a:t>
            </a:r>
            <a:endParaRPr sz="2000">
              <a:latin typeface="Consolas"/>
              <a:cs typeface="Consolas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Ocorre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quando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documento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é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carregado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termina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ser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montada</a:t>
            </a:r>
            <a:endParaRPr sz="18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59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aguarda pelo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carregamento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imagens,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arquivos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CSS,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Geralmente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ocorre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antes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evento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'load'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54579" y="4872215"/>
            <a:ext cx="8126095" cy="567055"/>
            <a:chOff x="2354579" y="4872215"/>
            <a:chExt cx="8126095" cy="567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4579" y="4872215"/>
              <a:ext cx="8125968" cy="5608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8587" y="4885944"/>
              <a:ext cx="7705344" cy="5532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3159" y="4940808"/>
              <a:ext cx="7993380" cy="428625"/>
            </a:xfrm>
            <a:custGeom>
              <a:avLst/>
              <a:gdLst/>
              <a:ahLst/>
              <a:cxnLst/>
              <a:rect l="l" t="t" r="r" b="b"/>
              <a:pathLst>
                <a:path w="7993380" h="428625">
                  <a:moveTo>
                    <a:pt x="7993380" y="0"/>
                  </a:moveTo>
                  <a:lnTo>
                    <a:pt x="0" y="0"/>
                  </a:lnTo>
                  <a:lnTo>
                    <a:pt x="0" y="428243"/>
                  </a:lnTo>
                  <a:lnTo>
                    <a:pt x="7993380" y="428243"/>
                  </a:lnTo>
                  <a:lnTo>
                    <a:pt x="7993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23159" y="4940808"/>
              <a:ext cx="7993380" cy="428625"/>
            </a:xfrm>
            <a:custGeom>
              <a:avLst/>
              <a:gdLst/>
              <a:ahLst/>
              <a:cxnLst/>
              <a:rect l="l" t="t" r="r" b="b"/>
              <a:pathLst>
                <a:path w="7993380" h="428625">
                  <a:moveTo>
                    <a:pt x="0" y="428243"/>
                  </a:moveTo>
                  <a:lnTo>
                    <a:pt x="7993380" y="428243"/>
                  </a:lnTo>
                  <a:lnTo>
                    <a:pt x="7993380" y="0"/>
                  </a:lnTo>
                  <a:lnTo>
                    <a:pt x="0" y="0"/>
                  </a:lnTo>
                  <a:lnTo>
                    <a:pt x="0" y="428243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23160" y="4940808"/>
            <a:ext cx="7993380" cy="4286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90"/>
              </a:spcBef>
            </a:pP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.addEventListener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"DOMContentLoaded"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,</a:t>
            </a:r>
            <a:r>
              <a:rPr sz="1600" spc="9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funcaoIniciaPagina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8709" y="235458"/>
            <a:ext cx="3893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Funções</a:t>
            </a:r>
            <a:r>
              <a:rPr spc="-90" dirty="0"/>
              <a:t> </a:t>
            </a:r>
            <a:r>
              <a:rPr spc="-5" dirty="0"/>
              <a:t>Anônimas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9360" y="1802892"/>
            <a:ext cx="4813300" cy="1750060"/>
            <a:chOff x="2499360" y="1802892"/>
            <a:chExt cx="4813300" cy="1750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9360" y="1802892"/>
              <a:ext cx="4812792" cy="17449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5748" y="1815084"/>
              <a:ext cx="4672584" cy="17373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67940" y="1871472"/>
              <a:ext cx="4680585" cy="1612900"/>
            </a:xfrm>
            <a:custGeom>
              <a:avLst/>
              <a:gdLst/>
              <a:ahLst/>
              <a:cxnLst/>
              <a:rect l="l" t="t" r="r" b="b"/>
              <a:pathLst>
                <a:path w="4680584" h="1612900">
                  <a:moveTo>
                    <a:pt x="4680204" y="0"/>
                  </a:moveTo>
                  <a:lnTo>
                    <a:pt x="0" y="0"/>
                  </a:lnTo>
                  <a:lnTo>
                    <a:pt x="0" y="1612391"/>
                  </a:lnTo>
                  <a:lnTo>
                    <a:pt x="4680204" y="1612391"/>
                  </a:lnTo>
                  <a:lnTo>
                    <a:pt x="4680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67940" y="1871472"/>
              <a:ext cx="4680585" cy="1612900"/>
            </a:xfrm>
            <a:custGeom>
              <a:avLst/>
              <a:gdLst/>
              <a:ahLst/>
              <a:cxnLst/>
              <a:rect l="l" t="t" r="r" b="b"/>
              <a:pathLst>
                <a:path w="4680584" h="1612900">
                  <a:moveTo>
                    <a:pt x="0" y="1612391"/>
                  </a:moveTo>
                  <a:lnTo>
                    <a:pt x="4680204" y="1612391"/>
                  </a:lnTo>
                  <a:lnTo>
                    <a:pt x="4680204" y="0"/>
                  </a:lnTo>
                  <a:lnTo>
                    <a:pt x="0" y="0"/>
                  </a:lnTo>
                  <a:lnTo>
                    <a:pt x="0" y="1612391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67939" y="1871472"/>
            <a:ext cx="4680585" cy="16129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75"/>
              </a:spcBef>
            </a:pPr>
            <a:r>
              <a:rPr sz="1700" spc="-5" dirty="0">
                <a:solidFill>
                  <a:srgbClr val="006FC0"/>
                </a:solidFill>
                <a:latin typeface="Consolas"/>
                <a:cs typeface="Consolas"/>
              </a:rPr>
              <a:t>function</a:t>
            </a:r>
            <a:r>
              <a:rPr sz="1700" spc="-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E36C09"/>
                </a:solidFill>
                <a:latin typeface="Consolas"/>
                <a:cs typeface="Consolas"/>
              </a:rPr>
              <a:t>funcaoIniciaPagina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(event)</a:t>
            </a:r>
            <a:r>
              <a:rPr sz="1700" spc="-1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718820">
              <a:lnSpc>
                <a:spcPct val="100000"/>
              </a:lnSpc>
              <a:spcBef>
                <a:spcPts val="1200"/>
              </a:spcBef>
            </a:pP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7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05"/>
              </a:spcBef>
            </a:pPr>
            <a:r>
              <a:rPr sz="1700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1700" spc="-5" dirty="0">
                <a:solidFill>
                  <a:srgbClr val="C00000"/>
                </a:solidFill>
                <a:latin typeface="Consolas"/>
                <a:cs typeface="Consolas"/>
              </a:rPr>
              <a:t>window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.onload</a:t>
            </a:r>
            <a:r>
              <a:rPr sz="17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7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E36C09"/>
                </a:solidFill>
                <a:latin typeface="Consolas"/>
                <a:cs typeface="Consolas"/>
              </a:rPr>
              <a:t>funcaoIniciaPagina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71664" y="2057780"/>
            <a:ext cx="17379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r>
              <a:rPr sz="1800" i="1" spc="-6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tradicional </a:t>
            </a:r>
            <a:r>
              <a:rPr sz="1800" i="1" spc="-39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definida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e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depois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indicada</a:t>
            </a:r>
            <a:r>
              <a:rPr sz="1800" i="1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para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tratar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evento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00883" y="3963923"/>
            <a:ext cx="4811395" cy="1338580"/>
            <a:chOff x="2500883" y="3963923"/>
            <a:chExt cx="4811395" cy="133858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0883" y="3963923"/>
              <a:ext cx="4811268" cy="13289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7271" y="3974591"/>
              <a:ext cx="4434839" cy="132740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569464" y="4032503"/>
            <a:ext cx="4678680" cy="119634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75"/>
              </a:spcBef>
            </a:pPr>
            <a:r>
              <a:rPr sz="1700" spc="-5" dirty="0">
                <a:solidFill>
                  <a:srgbClr val="C00000"/>
                </a:solidFill>
                <a:latin typeface="Consolas"/>
                <a:cs typeface="Consolas"/>
              </a:rPr>
              <a:t>window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.onload</a:t>
            </a:r>
            <a:r>
              <a:rPr sz="17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7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6FC0"/>
                </a:solidFill>
                <a:latin typeface="Consolas"/>
                <a:cs typeface="Consolas"/>
              </a:rPr>
              <a:t>function</a:t>
            </a:r>
            <a:r>
              <a:rPr sz="1700" spc="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(event)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719455">
              <a:lnSpc>
                <a:spcPct val="100000"/>
              </a:lnSpc>
              <a:spcBef>
                <a:spcPts val="1200"/>
              </a:spcBef>
            </a:pP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7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05"/>
              </a:spcBef>
            </a:pPr>
            <a:r>
              <a:rPr sz="1700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71664" y="4047490"/>
            <a:ext cx="19907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anônima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indicada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para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tratar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evento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ao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mesmo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tempo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1800" i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1800" i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definida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6679" y="1532796"/>
            <a:ext cx="6888480" cy="145415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Define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funções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sem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utilizar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palavra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05868"/>
                </a:solidFill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Sintaxe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mais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curta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utilizando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'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=&gt;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'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substitui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definição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tradicional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todas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situações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9001" y="235458"/>
            <a:ext cx="37947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10" dirty="0">
                <a:latin typeface="Calibri"/>
                <a:cs typeface="Calibri"/>
              </a:rPr>
              <a:t>Arrow</a:t>
            </a:r>
            <a:r>
              <a:rPr i="1" spc="-15" dirty="0">
                <a:latin typeface="Calibri"/>
                <a:cs typeface="Calibri"/>
              </a:rPr>
              <a:t> Function</a:t>
            </a:r>
            <a:r>
              <a:rPr i="1" spc="-10" dirty="0"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00FF"/>
                </a:solidFill>
                <a:latin typeface="Calibri"/>
                <a:cs typeface="Calibri"/>
              </a:rPr>
              <a:t>=&gt;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94916" y="3349752"/>
            <a:ext cx="4165600" cy="1338580"/>
            <a:chOff x="1994916" y="3349752"/>
            <a:chExt cx="4165600" cy="1338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4916" y="3349752"/>
              <a:ext cx="4165091" cy="1328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304" y="3361944"/>
              <a:ext cx="3838955" cy="13258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63496" y="3418332"/>
              <a:ext cx="4032885" cy="1196340"/>
            </a:xfrm>
            <a:custGeom>
              <a:avLst/>
              <a:gdLst/>
              <a:ahLst/>
              <a:cxnLst/>
              <a:rect l="l" t="t" r="r" b="b"/>
              <a:pathLst>
                <a:path w="4032885" h="1196339">
                  <a:moveTo>
                    <a:pt x="4032504" y="0"/>
                  </a:moveTo>
                  <a:lnTo>
                    <a:pt x="0" y="0"/>
                  </a:lnTo>
                  <a:lnTo>
                    <a:pt x="0" y="1196339"/>
                  </a:lnTo>
                  <a:lnTo>
                    <a:pt x="4032504" y="1196339"/>
                  </a:lnTo>
                  <a:lnTo>
                    <a:pt x="4032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63496" y="3418332"/>
              <a:ext cx="4032885" cy="1196340"/>
            </a:xfrm>
            <a:custGeom>
              <a:avLst/>
              <a:gdLst/>
              <a:ahLst/>
              <a:cxnLst/>
              <a:rect l="l" t="t" r="r" b="b"/>
              <a:pathLst>
                <a:path w="4032885" h="1196339">
                  <a:moveTo>
                    <a:pt x="0" y="1196339"/>
                  </a:moveTo>
                  <a:lnTo>
                    <a:pt x="4032504" y="1196339"/>
                  </a:lnTo>
                  <a:lnTo>
                    <a:pt x="4032504" y="0"/>
                  </a:lnTo>
                  <a:lnTo>
                    <a:pt x="0" y="0"/>
                  </a:lnTo>
                  <a:lnTo>
                    <a:pt x="0" y="119633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63495" y="3418332"/>
            <a:ext cx="4032885" cy="11963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75"/>
              </a:spcBef>
            </a:pPr>
            <a:r>
              <a:rPr sz="1700" spc="-5" dirty="0">
                <a:solidFill>
                  <a:srgbClr val="C00000"/>
                </a:solidFill>
                <a:latin typeface="Consolas"/>
                <a:cs typeface="Consolas"/>
              </a:rPr>
              <a:t>window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.onload</a:t>
            </a:r>
            <a:r>
              <a:rPr sz="17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7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function</a:t>
            </a:r>
            <a:r>
              <a:rPr sz="17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() </a:t>
            </a:r>
            <a:r>
              <a:rPr sz="1700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808990">
              <a:lnSpc>
                <a:spcPct val="100000"/>
              </a:lnSpc>
              <a:spcBef>
                <a:spcPts val="1205"/>
              </a:spcBef>
            </a:pP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spc="-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7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95"/>
              </a:spcBef>
            </a:pPr>
            <a:r>
              <a:rPr sz="1700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97429" y="4745863"/>
            <a:ext cx="3509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Indicação</a:t>
            </a:r>
            <a:r>
              <a:rPr sz="1800" i="1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 função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anônima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para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tratar evento</a:t>
            </a:r>
            <a:r>
              <a:rPr sz="1800" i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'load'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objeto window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03492" y="3346703"/>
            <a:ext cx="3444240" cy="1338580"/>
            <a:chOff x="6603492" y="3346703"/>
            <a:chExt cx="3444240" cy="133858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3492" y="3346703"/>
              <a:ext cx="3444240" cy="13304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9880" y="3358895"/>
              <a:ext cx="3124200" cy="132587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72071" y="3415284"/>
            <a:ext cx="3312160" cy="119824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R="198755" algn="ctr">
              <a:lnSpc>
                <a:spcPct val="100000"/>
              </a:lnSpc>
              <a:spcBef>
                <a:spcPts val="480"/>
              </a:spcBef>
            </a:pPr>
            <a:r>
              <a:rPr sz="1700" spc="-5" dirty="0">
                <a:solidFill>
                  <a:srgbClr val="C00000"/>
                </a:solidFill>
                <a:latin typeface="Consolas"/>
                <a:cs typeface="Consolas"/>
              </a:rPr>
              <a:t>window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.onload</a:t>
            </a:r>
            <a:r>
              <a:rPr sz="17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= 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() </a:t>
            </a:r>
            <a:r>
              <a:rPr sz="1700" b="1" spc="-5" dirty="0">
                <a:solidFill>
                  <a:srgbClr val="0000FF"/>
                </a:solidFill>
                <a:latin typeface="Consolas"/>
                <a:cs typeface="Consolas"/>
              </a:rPr>
              <a:t>=&gt; </a:t>
            </a:r>
            <a:r>
              <a:rPr sz="1700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R="257175" algn="ctr">
              <a:lnSpc>
                <a:spcPct val="100000"/>
              </a:lnSpc>
              <a:spcBef>
                <a:spcPts val="1200"/>
              </a:spcBef>
            </a:pP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spc="-5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operações</a:t>
            </a:r>
            <a:endParaRPr sz="1700">
              <a:latin typeface="Consolas"/>
              <a:cs typeface="Consolas"/>
            </a:endParaRPr>
          </a:p>
          <a:p>
            <a:pPr marL="183515">
              <a:lnSpc>
                <a:spcPct val="100000"/>
              </a:lnSpc>
              <a:spcBef>
                <a:spcPts val="600"/>
              </a:spcBef>
            </a:pPr>
            <a:r>
              <a:rPr sz="1700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181216" y="3852545"/>
            <a:ext cx="438150" cy="372110"/>
            <a:chOff x="6181216" y="3852545"/>
            <a:chExt cx="438150" cy="372110"/>
          </a:xfrm>
        </p:grpSpPr>
        <p:sp>
          <p:nvSpPr>
            <p:cNvPr id="16" name="object 16"/>
            <p:cNvSpPr/>
            <p:nvPr/>
          </p:nvSpPr>
          <p:spPr>
            <a:xfrm>
              <a:off x="6184391" y="3855720"/>
              <a:ext cx="431800" cy="365760"/>
            </a:xfrm>
            <a:custGeom>
              <a:avLst/>
              <a:gdLst/>
              <a:ahLst/>
              <a:cxnLst/>
              <a:rect l="l" t="t" r="r" b="b"/>
              <a:pathLst>
                <a:path w="431800" h="365760">
                  <a:moveTo>
                    <a:pt x="11430" y="91439"/>
                  </a:moveTo>
                  <a:lnTo>
                    <a:pt x="0" y="91439"/>
                  </a:lnTo>
                  <a:lnTo>
                    <a:pt x="0" y="274319"/>
                  </a:lnTo>
                  <a:lnTo>
                    <a:pt x="11430" y="274319"/>
                  </a:lnTo>
                  <a:lnTo>
                    <a:pt x="11430" y="91439"/>
                  </a:lnTo>
                  <a:close/>
                </a:path>
                <a:path w="431800" h="365760">
                  <a:moveTo>
                    <a:pt x="45720" y="91439"/>
                  </a:moveTo>
                  <a:lnTo>
                    <a:pt x="22860" y="91439"/>
                  </a:lnTo>
                  <a:lnTo>
                    <a:pt x="22860" y="274319"/>
                  </a:lnTo>
                  <a:lnTo>
                    <a:pt x="45720" y="274319"/>
                  </a:lnTo>
                  <a:lnTo>
                    <a:pt x="45720" y="91439"/>
                  </a:lnTo>
                  <a:close/>
                </a:path>
                <a:path w="431800" h="365760">
                  <a:moveTo>
                    <a:pt x="164211" y="0"/>
                  </a:moveTo>
                  <a:lnTo>
                    <a:pt x="164211" y="91439"/>
                  </a:lnTo>
                  <a:lnTo>
                    <a:pt x="57150" y="91439"/>
                  </a:lnTo>
                  <a:lnTo>
                    <a:pt x="57150" y="274319"/>
                  </a:lnTo>
                  <a:lnTo>
                    <a:pt x="164211" y="274319"/>
                  </a:lnTo>
                  <a:lnTo>
                    <a:pt x="164211" y="365759"/>
                  </a:lnTo>
                  <a:lnTo>
                    <a:pt x="431291" y="182879"/>
                  </a:lnTo>
                  <a:lnTo>
                    <a:pt x="16421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84391" y="3855720"/>
              <a:ext cx="431800" cy="365760"/>
            </a:xfrm>
            <a:custGeom>
              <a:avLst/>
              <a:gdLst/>
              <a:ahLst/>
              <a:cxnLst/>
              <a:rect l="l" t="t" r="r" b="b"/>
              <a:pathLst>
                <a:path w="431800" h="365760">
                  <a:moveTo>
                    <a:pt x="0" y="91439"/>
                  </a:moveTo>
                  <a:lnTo>
                    <a:pt x="11430" y="91439"/>
                  </a:lnTo>
                  <a:lnTo>
                    <a:pt x="11430" y="274319"/>
                  </a:lnTo>
                  <a:lnTo>
                    <a:pt x="0" y="274319"/>
                  </a:lnTo>
                  <a:lnTo>
                    <a:pt x="0" y="91439"/>
                  </a:lnTo>
                  <a:close/>
                </a:path>
                <a:path w="431800" h="365760">
                  <a:moveTo>
                    <a:pt x="22860" y="91439"/>
                  </a:moveTo>
                  <a:lnTo>
                    <a:pt x="45720" y="91439"/>
                  </a:lnTo>
                  <a:lnTo>
                    <a:pt x="45720" y="274319"/>
                  </a:lnTo>
                  <a:lnTo>
                    <a:pt x="22860" y="274319"/>
                  </a:lnTo>
                  <a:lnTo>
                    <a:pt x="22860" y="91439"/>
                  </a:lnTo>
                  <a:close/>
                </a:path>
                <a:path w="431800" h="365760">
                  <a:moveTo>
                    <a:pt x="57150" y="91439"/>
                  </a:moveTo>
                  <a:lnTo>
                    <a:pt x="164211" y="91439"/>
                  </a:lnTo>
                  <a:lnTo>
                    <a:pt x="164211" y="0"/>
                  </a:lnTo>
                  <a:lnTo>
                    <a:pt x="431291" y="182879"/>
                  </a:lnTo>
                  <a:lnTo>
                    <a:pt x="164211" y="365759"/>
                  </a:lnTo>
                  <a:lnTo>
                    <a:pt x="164211" y="274319"/>
                  </a:lnTo>
                  <a:lnTo>
                    <a:pt x="57150" y="274319"/>
                  </a:lnTo>
                  <a:lnTo>
                    <a:pt x="57150" y="91439"/>
                  </a:lnTo>
                  <a:close/>
                </a:path>
              </a:pathLst>
            </a:custGeom>
            <a:ln w="635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51701" y="4756784"/>
            <a:ext cx="29984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Indicação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função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para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tratar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evento utilizando expressão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tipo </a:t>
            </a:r>
            <a:r>
              <a:rPr sz="1800" i="1" spc="-39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'arrow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function'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9001" y="235458"/>
            <a:ext cx="37947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10" dirty="0">
                <a:latin typeface="Calibri"/>
                <a:cs typeface="Calibri"/>
              </a:rPr>
              <a:t>Arrow</a:t>
            </a:r>
            <a:r>
              <a:rPr i="1" spc="-15" dirty="0">
                <a:latin typeface="Calibri"/>
                <a:cs typeface="Calibri"/>
              </a:rPr>
              <a:t> Function</a:t>
            </a:r>
            <a:r>
              <a:rPr i="1" spc="-10" dirty="0"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00FF"/>
                </a:solidFill>
                <a:latin typeface="Calibri"/>
                <a:cs typeface="Calibri"/>
              </a:rPr>
              <a:t>=&gt;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60548" y="2016213"/>
            <a:ext cx="6756400" cy="591820"/>
            <a:chOff x="2860548" y="2016213"/>
            <a:chExt cx="6756400" cy="591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0548" y="2016213"/>
              <a:ext cx="6755892" cy="5761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6936" y="2026920"/>
              <a:ext cx="6458712" cy="5806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29128" y="2084832"/>
              <a:ext cx="6623684" cy="443865"/>
            </a:xfrm>
            <a:custGeom>
              <a:avLst/>
              <a:gdLst/>
              <a:ahLst/>
              <a:cxnLst/>
              <a:rect l="l" t="t" r="r" b="b"/>
              <a:pathLst>
                <a:path w="6623684" h="443864">
                  <a:moveTo>
                    <a:pt x="6623304" y="0"/>
                  </a:moveTo>
                  <a:lnTo>
                    <a:pt x="0" y="0"/>
                  </a:lnTo>
                  <a:lnTo>
                    <a:pt x="0" y="443484"/>
                  </a:lnTo>
                  <a:lnTo>
                    <a:pt x="6623304" y="443484"/>
                  </a:lnTo>
                  <a:lnTo>
                    <a:pt x="6623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29128" y="2084832"/>
              <a:ext cx="6623684" cy="443865"/>
            </a:xfrm>
            <a:custGeom>
              <a:avLst/>
              <a:gdLst/>
              <a:ahLst/>
              <a:cxnLst/>
              <a:rect l="l" t="t" r="r" b="b"/>
              <a:pathLst>
                <a:path w="6623684" h="443864">
                  <a:moveTo>
                    <a:pt x="0" y="443484"/>
                  </a:moveTo>
                  <a:lnTo>
                    <a:pt x="6623304" y="443484"/>
                  </a:lnTo>
                  <a:lnTo>
                    <a:pt x="6623304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29127" y="2084832"/>
            <a:ext cx="6623684" cy="44386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470"/>
              </a:spcBef>
            </a:pPr>
            <a:r>
              <a:rPr sz="1700" dirty="0">
                <a:solidFill>
                  <a:srgbClr val="C00000"/>
                </a:solidFill>
                <a:latin typeface="Consolas"/>
                <a:cs typeface="Consolas"/>
              </a:rPr>
              <a:t>window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.onload =</a:t>
            </a:r>
            <a:r>
              <a:rPr sz="17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()</a:t>
            </a:r>
            <a:r>
              <a:rPr sz="1700" spc="-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b="1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1700" b="1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E36C09"/>
                </a:solidFill>
                <a:latin typeface="Consolas"/>
                <a:cs typeface="Consolas"/>
              </a:rPr>
              <a:t>alert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'Página</a:t>
            </a:r>
            <a:r>
              <a:rPr sz="1700" spc="-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carregada...'</a:t>
            </a:r>
            <a:r>
              <a:rPr sz="1700" dirty="0">
                <a:latin typeface="Consolas"/>
                <a:cs typeface="Consolas"/>
              </a:rPr>
              <a:t>);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4754" y="1645412"/>
            <a:ext cx="55670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única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declaração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dispensa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as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chaves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95600" y="3226269"/>
            <a:ext cx="6720840" cy="593090"/>
            <a:chOff x="2895600" y="3226269"/>
            <a:chExt cx="6720840" cy="5930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600" y="3226269"/>
              <a:ext cx="6720840" cy="5761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1988" y="3238500"/>
              <a:ext cx="6458712" cy="58064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964179" y="3294888"/>
            <a:ext cx="6588759" cy="44386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84"/>
              </a:spcBef>
            </a:pPr>
            <a:r>
              <a:rPr sz="1700" spc="-5" dirty="0">
                <a:solidFill>
                  <a:srgbClr val="C00000"/>
                </a:solidFill>
                <a:latin typeface="Consolas"/>
                <a:cs typeface="Consolas"/>
              </a:rPr>
              <a:t>window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.onload</a:t>
            </a:r>
            <a:r>
              <a:rPr sz="17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7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E36C09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)</a:t>
            </a:r>
            <a:r>
              <a:rPr sz="1700" spc="1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b="1" spc="-5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1700" b="1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E36C09"/>
                </a:solidFill>
                <a:latin typeface="Consolas"/>
                <a:cs typeface="Consolas"/>
              </a:rPr>
              <a:t>alert</a:t>
            </a:r>
            <a:r>
              <a:rPr sz="1700" spc="-5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'Objeto:'</a:t>
            </a:r>
            <a:r>
              <a:rPr sz="1700" spc="3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+</a:t>
            </a:r>
            <a:r>
              <a:rPr sz="17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E36C09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solidFill>
                  <a:srgbClr val="548ED4"/>
                </a:solidFill>
                <a:latin typeface="Consolas"/>
                <a:cs typeface="Consolas"/>
              </a:rPr>
              <a:t>.target</a:t>
            </a:r>
            <a:r>
              <a:rPr sz="1700" spc="-5" dirty="0">
                <a:latin typeface="Consolas"/>
                <a:cs typeface="Consolas"/>
              </a:rPr>
              <a:t>);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20060" y="2869514"/>
            <a:ext cx="4680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" dirty="0">
                <a:solidFill>
                  <a:srgbClr val="205868"/>
                </a:solidFill>
                <a:latin typeface="Calibri"/>
                <a:cs typeface="Calibri"/>
              </a:rPr>
              <a:t>Arrow</a:t>
            </a:r>
            <a:r>
              <a:rPr sz="2000" i="1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05868"/>
                </a:solidFill>
                <a:latin typeface="Calibri"/>
                <a:cs typeface="Calibri"/>
              </a:rPr>
              <a:t>function</a:t>
            </a:r>
            <a:r>
              <a:rPr sz="2000" i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também pode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ter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parâmetros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42920" y="4169105"/>
            <a:ext cx="63785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Arrow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function</a:t>
            </a:r>
            <a:r>
              <a:rPr sz="1800" i="1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único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parâmetro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precisa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dos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parênteses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77311" y="4509477"/>
            <a:ext cx="6720840" cy="591820"/>
            <a:chOff x="2877311" y="4509477"/>
            <a:chExt cx="6720840" cy="59182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7311" y="4509477"/>
              <a:ext cx="6720840" cy="5761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3699" y="4521695"/>
              <a:ext cx="6220967" cy="57913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945892" y="4578096"/>
            <a:ext cx="6588759" cy="44386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84"/>
              </a:spcBef>
            </a:pPr>
            <a:r>
              <a:rPr sz="1700" spc="-5" dirty="0">
                <a:solidFill>
                  <a:srgbClr val="C00000"/>
                </a:solidFill>
                <a:latin typeface="Consolas"/>
                <a:cs typeface="Consolas"/>
              </a:rPr>
              <a:t>window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.onload</a:t>
            </a:r>
            <a:r>
              <a:rPr sz="17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7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E36C09"/>
                </a:solidFill>
                <a:latin typeface="Consolas"/>
                <a:cs typeface="Consolas"/>
              </a:rPr>
              <a:t>e </a:t>
            </a:r>
            <a:r>
              <a:rPr sz="1700" b="1" spc="-5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1700" b="1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E36C09"/>
                </a:solidFill>
                <a:latin typeface="Consolas"/>
                <a:cs typeface="Consolas"/>
              </a:rPr>
              <a:t>alert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'Objeto:' +</a:t>
            </a:r>
            <a:r>
              <a:rPr sz="17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E36C09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solidFill>
                  <a:srgbClr val="548ED4"/>
                </a:solidFill>
                <a:latin typeface="Consolas"/>
                <a:cs typeface="Consolas"/>
              </a:rPr>
              <a:t>.target</a:t>
            </a:r>
            <a:r>
              <a:rPr sz="1700" spc="-5" dirty="0">
                <a:latin typeface="Consolas"/>
                <a:cs typeface="Consolas"/>
              </a:rPr>
              <a:t>);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0451" y="268985"/>
            <a:ext cx="8535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Operadores</a:t>
            </a:r>
            <a:r>
              <a:rPr sz="3600" spc="-35" dirty="0"/>
              <a:t> </a:t>
            </a:r>
            <a:r>
              <a:rPr sz="3600" spc="-10" dirty="0"/>
              <a:t>Aritméticos, Relacionais </a:t>
            </a:r>
            <a:r>
              <a:rPr sz="3600" dirty="0"/>
              <a:t>e</a:t>
            </a:r>
            <a:r>
              <a:rPr sz="3600" spc="10" dirty="0"/>
              <a:t> </a:t>
            </a:r>
            <a:r>
              <a:rPr sz="3600" spc="-10" dirty="0"/>
              <a:t>Lógicos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51824" y="1701355"/>
          <a:ext cx="3528695" cy="4325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284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Operador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497DBA"/>
                      </a:solidFill>
                      <a:prstDash val="solid"/>
                    </a:lnL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Significado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R w="9525">
                      <a:solidFill>
                        <a:srgbClr val="497DBA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715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9525">
                      <a:solidFill>
                        <a:srgbClr val="497DBA"/>
                      </a:solidFill>
                      <a:prstDash val="solid"/>
                    </a:lnL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Adição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concatenação)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R w="9525">
                      <a:solidFill>
                        <a:srgbClr val="497DBA"/>
                      </a:solidFill>
                      <a:prstDash val="solid"/>
                    </a:lnR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78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Subtração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47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Multiplicação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47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/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Divisão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Resto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da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divisão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inteira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478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10" dirty="0">
                          <a:latin typeface="Calibri"/>
                          <a:cs typeface="Calibri"/>
                        </a:rPr>
                        <a:t>++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Incremento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47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--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Decremento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47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=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12700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Atribuição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12700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478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+=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12700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Atribuição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com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soma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12700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50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-=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Atribuição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com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sub.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47219" y="1705292"/>
          <a:ext cx="3889375" cy="4321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522"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Operador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9525">
                      <a:solidFill>
                        <a:srgbClr val="497DBA"/>
                      </a:solidFill>
                      <a:prstDash val="solid"/>
                    </a:lnL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Significado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R w="9525">
                      <a:solidFill>
                        <a:srgbClr val="497DBA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==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497DBA"/>
                      </a:solidFill>
                      <a:prstDash val="solid"/>
                    </a:lnL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Comparação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por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igualdade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R w="9525">
                      <a:solidFill>
                        <a:srgbClr val="497DBA"/>
                      </a:solidFill>
                      <a:prstDash val="solid"/>
                    </a:lnR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833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===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 marR="17970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Comparação por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igualdade, </a:t>
                      </a:r>
                      <a:r>
                        <a:rPr sz="1600" spc="-3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incluindo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valor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tipo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43"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!=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Diferente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42"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&gt;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Maior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que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&gt;=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Maior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ou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igual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142"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&lt;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Menor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que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143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&lt;=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Menor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ou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igual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&amp;&amp;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“E”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lógico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168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||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“Ou”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lógico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501"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!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Negação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lógica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4765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184907" y="1358900"/>
            <a:ext cx="3406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Operadores</a:t>
            </a:r>
            <a:r>
              <a:rPr sz="18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Aritméticos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Atribuição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9520" y="1358900"/>
            <a:ext cx="3105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Operadores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Relacionais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Lógicos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8644" y="1748950"/>
            <a:ext cx="7901940" cy="28111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operador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+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deve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ser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utilizado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atenção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Possibilita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somar</a:t>
            </a:r>
            <a:r>
              <a:rPr sz="2200" b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0000FF"/>
                </a:solidFill>
                <a:latin typeface="Calibri"/>
                <a:cs typeface="Calibri"/>
              </a:rPr>
              <a:t>concatenar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200" spc="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dependendo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dos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operandos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dos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operandos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i="1" spc="-10" dirty="0">
                <a:solidFill>
                  <a:srgbClr val="205868"/>
                </a:solidFill>
                <a:latin typeface="Calibri"/>
                <a:cs typeface="Calibri"/>
              </a:rPr>
              <a:t>string</a:t>
            </a:r>
            <a:r>
              <a:rPr sz="2200" b="1" i="1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então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será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feita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05868"/>
                </a:solidFill>
                <a:latin typeface="Calibri"/>
                <a:cs typeface="Calibri"/>
              </a:rPr>
              <a:t>concatenação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outro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operando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é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convertido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string,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caso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seja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19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os dois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operandos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são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205868"/>
                </a:solidFill>
                <a:latin typeface="Calibri"/>
                <a:cs typeface="Calibri"/>
              </a:rPr>
              <a:t>numéricos</a:t>
            </a:r>
            <a:r>
              <a:rPr sz="2200" b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então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realizada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2200" b="1" spc="-5" dirty="0">
                <a:solidFill>
                  <a:srgbClr val="205868"/>
                </a:solidFill>
                <a:latin typeface="Calibri"/>
                <a:cs typeface="Calibri"/>
              </a:rPr>
              <a:t>soma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Exemplos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6700" y="4541589"/>
            <a:ext cx="1896110" cy="75692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62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900" spc="-5" dirty="0">
                <a:solidFill>
                  <a:srgbClr val="0000FF"/>
                </a:solidFill>
                <a:latin typeface="Consolas"/>
                <a:cs typeface="Consolas"/>
              </a:rPr>
              <a:t>x</a:t>
            </a:r>
            <a:r>
              <a:rPr sz="19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900" spc="-5" dirty="0">
                <a:solidFill>
                  <a:srgbClr val="30859C"/>
                </a:solidFill>
                <a:latin typeface="Consolas"/>
                <a:cs typeface="Consolas"/>
              </a:rPr>
              <a:t>=</a:t>
            </a:r>
            <a:r>
              <a:rPr sz="1900" spc="-1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900" spc="-5" dirty="0">
                <a:solidFill>
                  <a:srgbClr val="30859C"/>
                </a:solidFill>
                <a:latin typeface="Consolas"/>
                <a:cs typeface="Consolas"/>
              </a:rPr>
              <a:t>5 +</a:t>
            </a:r>
            <a:r>
              <a:rPr sz="1900" spc="-1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900" dirty="0">
                <a:solidFill>
                  <a:srgbClr val="30859C"/>
                </a:solidFill>
                <a:latin typeface="Consolas"/>
                <a:cs typeface="Consolas"/>
              </a:rPr>
              <a:t>5;</a:t>
            </a:r>
            <a:endParaRPr sz="1900">
              <a:latin typeface="Consolas"/>
              <a:cs typeface="Consolas"/>
            </a:endParaRPr>
          </a:p>
          <a:p>
            <a:pPr marL="281940" indent="-269875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900" spc="-5" dirty="0">
                <a:solidFill>
                  <a:srgbClr val="0000FF"/>
                </a:solidFill>
                <a:latin typeface="Consolas"/>
                <a:cs typeface="Consolas"/>
              </a:rPr>
              <a:t>y</a:t>
            </a:r>
            <a:r>
              <a:rPr sz="19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900" spc="-5" dirty="0">
                <a:solidFill>
                  <a:srgbClr val="30859C"/>
                </a:solidFill>
                <a:latin typeface="Consolas"/>
                <a:cs typeface="Consolas"/>
              </a:rPr>
              <a:t>=</a:t>
            </a:r>
            <a:r>
              <a:rPr sz="1900" spc="-1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900" dirty="0">
                <a:solidFill>
                  <a:srgbClr val="30859C"/>
                </a:solidFill>
                <a:latin typeface="Consolas"/>
                <a:cs typeface="Consolas"/>
              </a:rPr>
              <a:t>"5"</a:t>
            </a:r>
            <a:r>
              <a:rPr sz="1900" spc="-5" dirty="0">
                <a:solidFill>
                  <a:srgbClr val="30859C"/>
                </a:solidFill>
                <a:latin typeface="Consolas"/>
                <a:cs typeface="Consolas"/>
              </a:rPr>
              <a:t> + </a:t>
            </a:r>
            <a:r>
              <a:rPr sz="1900" spc="5" dirty="0">
                <a:solidFill>
                  <a:srgbClr val="30859C"/>
                </a:solidFill>
                <a:latin typeface="Consolas"/>
                <a:cs typeface="Consolas"/>
              </a:rPr>
              <a:t>5;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7961" y="4529500"/>
            <a:ext cx="2933700" cy="75692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800" spc="-5" dirty="0">
                <a:solidFill>
                  <a:srgbClr val="009900"/>
                </a:solidFill>
                <a:latin typeface="Consolas"/>
                <a:cs typeface="Consolas"/>
              </a:rPr>
              <a:t>//</a:t>
            </a:r>
            <a:r>
              <a:rPr sz="1800" spc="-3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9900"/>
                </a:solidFill>
                <a:latin typeface="Consolas"/>
                <a:cs typeface="Consolas"/>
              </a:rPr>
              <a:t>x</a:t>
            </a:r>
            <a:r>
              <a:rPr sz="1800" spc="-15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9900"/>
                </a:solidFill>
                <a:latin typeface="Consolas"/>
                <a:cs typeface="Consolas"/>
              </a:rPr>
              <a:t>terá</a:t>
            </a:r>
            <a:r>
              <a:rPr sz="1800" spc="-15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9900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9900"/>
                </a:solidFill>
                <a:latin typeface="Consolas"/>
                <a:cs typeface="Consolas"/>
              </a:rPr>
              <a:t>valor</a:t>
            </a:r>
            <a:r>
              <a:rPr sz="1800" spc="-3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9900"/>
                </a:solidFill>
                <a:latin typeface="Consolas"/>
                <a:cs typeface="Consolas"/>
              </a:rPr>
              <a:t>10</a:t>
            </a:r>
            <a:endParaRPr sz="1800">
              <a:latin typeface="Consolas"/>
              <a:cs typeface="Consolas"/>
            </a:endParaRPr>
          </a:p>
          <a:p>
            <a:pPr marL="35560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solidFill>
                  <a:srgbClr val="009900"/>
                </a:solidFill>
                <a:latin typeface="Consolas"/>
                <a:cs typeface="Consolas"/>
              </a:rPr>
              <a:t>//</a:t>
            </a:r>
            <a:r>
              <a:rPr sz="1800" spc="-2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9900"/>
                </a:solidFill>
                <a:latin typeface="Consolas"/>
                <a:cs typeface="Consolas"/>
              </a:rPr>
              <a:t>y</a:t>
            </a:r>
            <a:r>
              <a:rPr sz="1800" spc="-15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9900"/>
                </a:solidFill>
                <a:latin typeface="Consolas"/>
                <a:cs typeface="Consolas"/>
              </a:rPr>
              <a:t>terá</a:t>
            </a:r>
            <a:r>
              <a:rPr sz="1800" spc="-2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9900"/>
                </a:solidFill>
                <a:latin typeface="Consolas"/>
                <a:cs typeface="Consolas"/>
              </a:rPr>
              <a:t>a</a:t>
            </a:r>
            <a:r>
              <a:rPr sz="1800" spc="-15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9900"/>
                </a:solidFill>
                <a:latin typeface="Consolas"/>
                <a:cs typeface="Consolas"/>
              </a:rPr>
              <a:t>string</a:t>
            </a:r>
            <a:r>
              <a:rPr sz="1800" spc="-3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9900"/>
                </a:solidFill>
                <a:latin typeface="Consolas"/>
                <a:cs typeface="Consolas"/>
              </a:rPr>
              <a:t>‘55’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7275" y="235458"/>
            <a:ext cx="7535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Operador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spc="-10" dirty="0"/>
              <a:t>Adição</a:t>
            </a:r>
            <a:r>
              <a:rPr spc="-25" dirty="0"/>
              <a:t> </a:t>
            </a:r>
            <a:r>
              <a:rPr spc="-5" dirty="0"/>
              <a:t>e</a:t>
            </a:r>
            <a:r>
              <a:rPr spc="-15" dirty="0"/>
              <a:t> Concatenação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1545053"/>
            <a:ext cx="7479665" cy="235140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32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Operador </a:t>
            </a:r>
            <a:r>
              <a:rPr sz="2200" spc="-5" dirty="0">
                <a:solidFill>
                  <a:srgbClr val="0000FF"/>
                </a:solidFill>
                <a:latin typeface="Consolas"/>
                <a:cs typeface="Consolas"/>
              </a:rPr>
              <a:t>==</a:t>
            </a:r>
            <a:endParaRPr sz="22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Compara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apenas</a:t>
            </a:r>
            <a:r>
              <a:rPr sz="19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valores</a:t>
            </a:r>
            <a:endParaRPr sz="19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Operandos</a:t>
            </a:r>
            <a:r>
              <a:rPr sz="19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tipos</a:t>
            </a:r>
            <a:r>
              <a:rPr sz="19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diferentes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são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convertidos</a:t>
            </a:r>
            <a:r>
              <a:rPr sz="19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valores</a:t>
            </a:r>
            <a:r>
              <a:rPr sz="19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comparados</a:t>
            </a:r>
            <a:endParaRPr sz="19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18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Operador </a:t>
            </a:r>
            <a:r>
              <a:rPr sz="2200" spc="-5" dirty="0">
                <a:solidFill>
                  <a:srgbClr val="0000FF"/>
                </a:solidFill>
                <a:latin typeface="Consolas"/>
                <a:cs typeface="Consolas"/>
              </a:rPr>
              <a:t>===</a:t>
            </a:r>
            <a:endParaRPr sz="22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1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Compara</a:t>
            </a:r>
            <a:r>
              <a:rPr sz="19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9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valor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dos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operandos</a:t>
            </a:r>
            <a:endParaRPr sz="19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Operandos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tipos</a:t>
            </a:r>
            <a:r>
              <a:rPr sz="19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diferentes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sempre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resulta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falso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5939" y="235458"/>
            <a:ext cx="7581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93715" algn="l"/>
                <a:tab pos="6327140" algn="l"/>
                <a:tab pos="6808470" algn="l"/>
              </a:tabLst>
            </a:pPr>
            <a:r>
              <a:rPr spc="-10" dirty="0"/>
              <a:t>Di</a:t>
            </a:r>
            <a:r>
              <a:rPr spc="-105" dirty="0"/>
              <a:t>f</a:t>
            </a:r>
            <a:r>
              <a:rPr spc="-5" dirty="0"/>
              <a:t>e</a:t>
            </a:r>
            <a:r>
              <a:rPr spc="-55" dirty="0"/>
              <a:t>r</a:t>
            </a:r>
            <a:r>
              <a:rPr spc="-5" dirty="0"/>
              <a:t>en</a:t>
            </a:r>
            <a:r>
              <a:rPr spc="-40" dirty="0"/>
              <a:t>ç</a:t>
            </a:r>
            <a:r>
              <a:rPr spc="-5" dirty="0"/>
              <a:t>a </a:t>
            </a:r>
            <a:r>
              <a:rPr spc="-10" dirty="0"/>
              <a:t>do</a:t>
            </a:r>
            <a:r>
              <a:rPr spc="-5" dirty="0"/>
              <a:t>s </a:t>
            </a:r>
            <a:r>
              <a:rPr spc="-10" dirty="0"/>
              <a:t>Ope</a:t>
            </a:r>
            <a:r>
              <a:rPr spc="-105" dirty="0"/>
              <a:t>r</a:t>
            </a:r>
            <a:r>
              <a:rPr spc="-5" dirty="0"/>
              <a:t>ad</a:t>
            </a:r>
            <a:r>
              <a:rPr spc="5" dirty="0"/>
              <a:t>o</a:t>
            </a:r>
            <a:r>
              <a:rPr spc="-60" dirty="0"/>
              <a:t>r</a:t>
            </a:r>
            <a:r>
              <a:rPr spc="-5" dirty="0"/>
              <a:t>es</a:t>
            </a:r>
            <a:r>
              <a:rPr dirty="0"/>
              <a:t>	</a:t>
            </a:r>
            <a:r>
              <a:rPr b="1" spc="-5" dirty="0">
                <a:solidFill>
                  <a:srgbClr val="0000FF"/>
                </a:solidFill>
                <a:latin typeface="Calibri"/>
                <a:cs typeface="Calibri"/>
              </a:rPr>
              <a:t>==</a:t>
            </a:r>
            <a:r>
              <a:rPr b="1" dirty="0">
                <a:solidFill>
                  <a:srgbClr val="0000FF"/>
                </a:solidFill>
                <a:latin typeface="Calibri"/>
                <a:cs typeface="Calibri"/>
              </a:rPr>
              <a:t>	</a:t>
            </a:r>
            <a:r>
              <a:rPr spc="-5" dirty="0"/>
              <a:t>e</a:t>
            </a:r>
            <a:r>
              <a:rPr dirty="0"/>
              <a:t>	</a:t>
            </a:r>
            <a:r>
              <a:rPr b="1" spc="-5" dirty="0">
                <a:solidFill>
                  <a:srgbClr val="0000FF"/>
                </a:solidFill>
                <a:latin typeface="Calibri"/>
                <a:cs typeface="Calibri"/>
              </a:rPr>
              <a:t>===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732020" y="4296168"/>
            <a:ext cx="3444240" cy="1597660"/>
            <a:chOff x="4732020" y="4296168"/>
            <a:chExt cx="3444240" cy="15976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2020" y="4296168"/>
              <a:ext cx="3444239" cy="15925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8408" y="4308348"/>
              <a:ext cx="3005328" cy="15849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00600" y="4364736"/>
              <a:ext cx="3312160" cy="1460500"/>
            </a:xfrm>
            <a:custGeom>
              <a:avLst/>
              <a:gdLst/>
              <a:ahLst/>
              <a:cxnLst/>
              <a:rect l="l" t="t" r="r" b="b"/>
              <a:pathLst>
                <a:path w="3312159" h="1460500">
                  <a:moveTo>
                    <a:pt x="3311652" y="0"/>
                  </a:moveTo>
                  <a:lnTo>
                    <a:pt x="0" y="0"/>
                  </a:lnTo>
                  <a:lnTo>
                    <a:pt x="0" y="1459992"/>
                  </a:lnTo>
                  <a:lnTo>
                    <a:pt x="3311652" y="1459992"/>
                  </a:lnTo>
                  <a:lnTo>
                    <a:pt x="33116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00600" y="4364736"/>
              <a:ext cx="3312160" cy="1460500"/>
            </a:xfrm>
            <a:custGeom>
              <a:avLst/>
              <a:gdLst/>
              <a:ahLst/>
              <a:cxnLst/>
              <a:rect l="l" t="t" r="r" b="b"/>
              <a:pathLst>
                <a:path w="3312159" h="1460500">
                  <a:moveTo>
                    <a:pt x="0" y="1459992"/>
                  </a:moveTo>
                  <a:lnTo>
                    <a:pt x="3311652" y="1459992"/>
                  </a:lnTo>
                  <a:lnTo>
                    <a:pt x="3311652" y="0"/>
                  </a:lnTo>
                  <a:lnTo>
                    <a:pt x="0" y="0"/>
                  </a:lnTo>
                  <a:lnTo>
                    <a:pt x="0" y="1459992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51729" y="4481636"/>
          <a:ext cx="2681604" cy="1222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9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844">
                <a:tc>
                  <a:txBody>
                    <a:bodyPr/>
                    <a:lstStyle/>
                    <a:p>
                      <a:pPr marL="31750">
                        <a:lnSpc>
                          <a:spcPts val="1605"/>
                        </a:lnSpc>
                      </a:pPr>
                      <a:r>
                        <a:rPr sz="170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700" spc="-3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==</a:t>
                      </a:r>
                      <a:r>
                        <a:rPr sz="1700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true;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1605"/>
                        </a:lnSpc>
                      </a:pPr>
                      <a:r>
                        <a:rPr sz="17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605"/>
                        </a:lnSpc>
                      </a:pPr>
                      <a:r>
                        <a:rPr sz="17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true;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700" spc="-3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===</a:t>
                      </a:r>
                      <a:r>
                        <a:rPr sz="1700" spc="-3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true;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38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38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7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false;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381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70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10</a:t>
                      </a:r>
                      <a:r>
                        <a:rPr sz="1700" spc="-45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==</a:t>
                      </a:r>
                      <a:r>
                        <a:rPr sz="1700" spc="-4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"10"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44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7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44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7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true;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444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982">
                <a:tc>
                  <a:txBody>
                    <a:bodyPr/>
                    <a:lstStyle/>
                    <a:p>
                      <a:pPr marL="31750">
                        <a:lnSpc>
                          <a:spcPts val="2039"/>
                        </a:lnSpc>
                        <a:spcBef>
                          <a:spcPts val="35"/>
                        </a:spcBef>
                      </a:pPr>
                      <a:r>
                        <a:rPr sz="1700" spc="-5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10</a:t>
                      </a:r>
                      <a:r>
                        <a:rPr sz="1700" spc="-3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===</a:t>
                      </a:r>
                      <a:r>
                        <a:rPr sz="1700" spc="-2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dirty="0">
                          <a:solidFill>
                            <a:srgbClr val="30859C"/>
                          </a:solidFill>
                          <a:latin typeface="Consolas"/>
                          <a:cs typeface="Consolas"/>
                        </a:rPr>
                        <a:t>"10"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44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r">
                        <a:lnSpc>
                          <a:spcPts val="2039"/>
                        </a:lnSpc>
                        <a:spcBef>
                          <a:spcPts val="35"/>
                        </a:spcBef>
                      </a:pPr>
                      <a:r>
                        <a:rPr sz="17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44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2039"/>
                        </a:lnSpc>
                        <a:spcBef>
                          <a:spcPts val="35"/>
                        </a:spcBef>
                      </a:pPr>
                      <a:r>
                        <a:rPr sz="17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false;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444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2833" y="1464170"/>
            <a:ext cx="7045959" cy="43116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7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r>
              <a:rPr sz="2200" spc="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colocados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entre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colchetes,</a:t>
            </a:r>
            <a:r>
              <a:rPr sz="22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separados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por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vírgula</a:t>
            </a:r>
            <a:endParaRPr sz="22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pares</a:t>
            </a:r>
            <a:r>
              <a:rPr sz="1800" spc="-2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1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[2,</a:t>
            </a:r>
            <a:r>
              <a:rPr sz="1800" spc="-2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1216BB"/>
                </a:solidFill>
                <a:latin typeface="Consolas"/>
                <a:cs typeface="Consolas"/>
              </a:rPr>
              <a:t>4,</a:t>
            </a:r>
            <a:r>
              <a:rPr sz="1800" spc="-2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1216BB"/>
                </a:solidFill>
                <a:latin typeface="Consolas"/>
                <a:cs typeface="Consolas"/>
              </a:rPr>
              <a:t>6,</a:t>
            </a:r>
            <a:r>
              <a:rPr sz="1800" spc="-20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8];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Primeiro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22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tem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índice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0</a:t>
            </a:r>
            <a:endParaRPr sz="22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primeiroPar</a:t>
            </a:r>
            <a:r>
              <a:rPr sz="1800" spc="-2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pares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[0];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40" dirty="0">
                <a:solidFill>
                  <a:srgbClr val="205868"/>
                </a:solidFill>
                <a:latin typeface="Calibri"/>
                <a:cs typeface="Calibri"/>
              </a:rPr>
              <a:t>Tratado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objeto</a:t>
            </a:r>
            <a:endParaRPr sz="22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nroElementos</a:t>
            </a:r>
            <a:r>
              <a:rPr sz="1800" spc="-1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3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pares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length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r>
              <a:rPr sz="22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diferentes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tipos</a:t>
            </a:r>
            <a:endParaRPr sz="22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vetorMisto</a:t>
            </a:r>
            <a:r>
              <a:rPr sz="1800" spc="-2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[2,</a:t>
            </a:r>
            <a:r>
              <a:rPr sz="1800" spc="-1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'A',</a:t>
            </a:r>
            <a:r>
              <a:rPr sz="1800" spc="-2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true];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Pode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ser iniciado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vazio</a:t>
            </a:r>
            <a:endParaRPr sz="22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pares</a:t>
            </a:r>
            <a:r>
              <a:rPr sz="1800" spc="-3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[];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1316" y="235458"/>
            <a:ext cx="33096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Vetores</a:t>
            </a:r>
            <a:r>
              <a:rPr spc="-55" dirty="0"/>
              <a:t> </a:t>
            </a:r>
            <a:r>
              <a:rPr i="1" spc="-10" dirty="0">
                <a:latin typeface="Calibri"/>
                <a:cs typeface="Calibri"/>
              </a:rPr>
              <a:t>(arrays)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8275" y="268985"/>
            <a:ext cx="6775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Percorrendo</a:t>
            </a:r>
            <a:r>
              <a:rPr sz="3600" spc="-50" dirty="0"/>
              <a:t> </a:t>
            </a:r>
            <a:r>
              <a:rPr sz="3600" spc="-55" dirty="0"/>
              <a:t>Vetor</a:t>
            </a:r>
            <a:r>
              <a:rPr sz="3600" spc="-15" dirty="0"/>
              <a:t> com Estrutura</a:t>
            </a:r>
            <a:r>
              <a:rPr sz="3600" spc="-40" dirty="0"/>
              <a:t> </a:t>
            </a:r>
            <a:r>
              <a:rPr sz="3600" i="1" spc="-20" dirty="0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59023" y="1840992"/>
            <a:ext cx="6361430" cy="1580515"/>
            <a:chOff x="2859023" y="1840992"/>
            <a:chExt cx="6361430" cy="15805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9023" y="1840992"/>
              <a:ext cx="6361176" cy="15803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3031" y="1856232"/>
              <a:ext cx="4815840" cy="15133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27603" y="1909572"/>
              <a:ext cx="6228715" cy="1447800"/>
            </a:xfrm>
            <a:custGeom>
              <a:avLst/>
              <a:gdLst/>
              <a:ahLst/>
              <a:cxnLst/>
              <a:rect l="l" t="t" r="r" b="b"/>
              <a:pathLst>
                <a:path w="6228715" h="1447800">
                  <a:moveTo>
                    <a:pt x="6228588" y="0"/>
                  </a:moveTo>
                  <a:lnTo>
                    <a:pt x="0" y="0"/>
                  </a:lnTo>
                  <a:lnTo>
                    <a:pt x="0" y="1447800"/>
                  </a:lnTo>
                  <a:lnTo>
                    <a:pt x="6228588" y="1447800"/>
                  </a:lnTo>
                  <a:lnTo>
                    <a:pt x="6228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27603" y="1909572"/>
              <a:ext cx="6228715" cy="1447800"/>
            </a:xfrm>
            <a:custGeom>
              <a:avLst/>
              <a:gdLst/>
              <a:ahLst/>
              <a:cxnLst/>
              <a:rect l="l" t="t" r="r" b="b"/>
              <a:pathLst>
                <a:path w="6228715" h="1447800">
                  <a:moveTo>
                    <a:pt x="0" y="1447800"/>
                  </a:moveTo>
                  <a:lnTo>
                    <a:pt x="6228588" y="1447800"/>
                  </a:lnTo>
                  <a:lnTo>
                    <a:pt x="6228588" y="0"/>
                  </a:lnTo>
                  <a:lnTo>
                    <a:pt x="0" y="0"/>
                  </a:lnTo>
                  <a:lnTo>
                    <a:pt x="0" y="14478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27604" y="1909572"/>
            <a:ext cx="6228715" cy="14478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84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pares</a:t>
            </a:r>
            <a:r>
              <a:rPr sz="1600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1216BB"/>
                </a:solidFill>
                <a:latin typeface="Consolas"/>
                <a:cs typeface="Consolas"/>
              </a:rPr>
              <a:t>[2, </a:t>
            </a:r>
            <a:r>
              <a:rPr sz="1600" spc="-5" dirty="0">
                <a:solidFill>
                  <a:srgbClr val="1216BB"/>
                </a:solidFill>
                <a:latin typeface="Consolas"/>
                <a:cs typeface="Consolas"/>
              </a:rPr>
              <a:t>4,</a:t>
            </a:r>
            <a:r>
              <a:rPr sz="1600" spc="-1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1216BB"/>
                </a:solidFill>
                <a:latin typeface="Consolas"/>
                <a:cs typeface="Consolas"/>
              </a:rPr>
              <a:t>6,</a:t>
            </a:r>
            <a:r>
              <a:rPr sz="1600" spc="-1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1216BB"/>
                </a:solidFill>
                <a:latin typeface="Consolas"/>
                <a:cs typeface="Consolas"/>
              </a:rPr>
              <a:t>8];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olas"/>
                <a:cs typeface="Consolas"/>
              </a:rPr>
              <a:t>(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olas"/>
                <a:cs typeface="Consolas"/>
              </a:rPr>
              <a:t>i</a:t>
            </a:r>
            <a:r>
              <a:rPr sz="1600" spc="-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006FC0"/>
                </a:solidFill>
                <a:latin typeface="Consolas"/>
                <a:cs typeface="Consolas"/>
              </a:rPr>
              <a:t> 0; </a:t>
            </a:r>
            <a:r>
              <a:rPr sz="1600" spc="-5" dirty="0">
                <a:solidFill>
                  <a:srgbClr val="006FC0"/>
                </a:solidFill>
                <a:latin typeface="Consolas"/>
                <a:cs typeface="Consolas"/>
              </a:rPr>
              <a:t>i</a:t>
            </a:r>
            <a:r>
              <a:rPr sz="1600" spc="-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Consolas"/>
                <a:cs typeface="Consolas"/>
              </a:rPr>
              <a:t>&lt;</a:t>
            </a:r>
            <a:r>
              <a:rPr sz="1600" spc="-10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pares</a:t>
            </a:r>
            <a:r>
              <a:rPr sz="1600" spc="-10" dirty="0">
                <a:solidFill>
                  <a:srgbClr val="006FC0"/>
                </a:solidFill>
                <a:latin typeface="Consolas"/>
                <a:cs typeface="Consolas"/>
              </a:rPr>
              <a:t>.length; </a:t>
            </a:r>
            <a:r>
              <a:rPr sz="1600" spc="-5" dirty="0">
                <a:solidFill>
                  <a:srgbClr val="006FC0"/>
                </a:solidFill>
                <a:latin typeface="Consolas"/>
                <a:cs typeface="Consolas"/>
              </a:rPr>
              <a:t>i++)</a:t>
            </a:r>
            <a:r>
              <a:rPr sz="1600" spc="-15" dirty="0">
                <a:solidFill>
                  <a:srgbClr val="006FC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628015">
              <a:lnSpc>
                <a:spcPct val="100000"/>
              </a:lnSpc>
              <a:spcBef>
                <a:spcPts val="605"/>
              </a:spcBef>
            </a:pP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console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.log(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pares</a:t>
            </a:r>
            <a:r>
              <a:rPr sz="1600" spc="-10" dirty="0">
                <a:solidFill>
                  <a:srgbClr val="009900"/>
                </a:solidFill>
                <a:latin typeface="Consolas"/>
                <a:cs typeface="Consolas"/>
              </a:rPr>
              <a:t>[i]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};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59023" y="3494532"/>
            <a:ext cx="6361430" cy="1579245"/>
            <a:chOff x="2859023" y="3494532"/>
            <a:chExt cx="6361430" cy="15792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9023" y="3494532"/>
              <a:ext cx="6361176" cy="15788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3031" y="3508248"/>
              <a:ext cx="3148584" cy="15133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927604" y="3563111"/>
            <a:ext cx="6228715" cy="144653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84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pares</a:t>
            </a:r>
            <a:r>
              <a:rPr sz="1600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1216BB"/>
                </a:solidFill>
                <a:latin typeface="Consolas"/>
                <a:cs typeface="Consolas"/>
              </a:rPr>
              <a:t>[2, </a:t>
            </a:r>
            <a:r>
              <a:rPr sz="1600" spc="-5" dirty="0">
                <a:solidFill>
                  <a:srgbClr val="1216BB"/>
                </a:solidFill>
                <a:latin typeface="Consolas"/>
                <a:cs typeface="Consolas"/>
              </a:rPr>
              <a:t>4,</a:t>
            </a:r>
            <a:r>
              <a:rPr sz="1600" spc="-1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1216BB"/>
                </a:solidFill>
                <a:latin typeface="Consolas"/>
                <a:cs typeface="Consolas"/>
              </a:rPr>
              <a:t>6,</a:t>
            </a:r>
            <a:r>
              <a:rPr sz="1600" spc="-1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1216BB"/>
                </a:solidFill>
                <a:latin typeface="Consolas"/>
                <a:cs typeface="Consolas"/>
              </a:rPr>
              <a:t>8];</a:t>
            </a:r>
            <a:endParaRPr sz="1600">
              <a:latin typeface="Consolas"/>
              <a:cs typeface="Consolas"/>
            </a:endParaRPr>
          </a:p>
          <a:p>
            <a:pPr marL="628015" marR="3256915" indent="-445770">
              <a:lnSpc>
                <a:spcPct val="1312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600" spc="-10" dirty="0">
                <a:solidFill>
                  <a:srgbClr val="006FC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item </a:t>
            </a:r>
            <a:r>
              <a:rPr sz="1600" spc="-5" dirty="0">
                <a:solidFill>
                  <a:srgbClr val="006FC0"/>
                </a:solidFill>
                <a:latin typeface="Consolas"/>
                <a:cs typeface="Consolas"/>
              </a:rPr>
              <a:t>of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pares</a:t>
            </a:r>
            <a:r>
              <a:rPr sz="1600" spc="-10" dirty="0">
                <a:solidFill>
                  <a:srgbClr val="006FC0"/>
                </a:solidFill>
                <a:latin typeface="Consolas"/>
                <a:cs typeface="Consolas"/>
              </a:rPr>
              <a:t>)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console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.log(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item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};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3663" y="268985"/>
            <a:ext cx="7428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Percorrendo</a:t>
            </a:r>
            <a:r>
              <a:rPr sz="3600" spc="-50" dirty="0"/>
              <a:t> </a:t>
            </a:r>
            <a:r>
              <a:rPr sz="3600" spc="-55" dirty="0"/>
              <a:t>Vetor</a:t>
            </a:r>
            <a:r>
              <a:rPr sz="3600" spc="-15" dirty="0"/>
              <a:t> com</a:t>
            </a:r>
            <a:r>
              <a:rPr sz="3600" spc="-10" dirty="0"/>
              <a:t> </a:t>
            </a:r>
            <a:r>
              <a:rPr sz="3600" spc="-15" dirty="0"/>
              <a:t>Método</a:t>
            </a:r>
            <a:r>
              <a:rPr sz="3600" spc="-10" dirty="0"/>
              <a:t> </a:t>
            </a:r>
            <a:r>
              <a:rPr sz="3600" i="1" spc="-20" dirty="0">
                <a:solidFill>
                  <a:srgbClr val="0000FF"/>
                </a:solidFill>
                <a:latin typeface="Calibri"/>
                <a:cs typeface="Calibri"/>
              </a:rPr>
              <a:t>forEach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12364" y="2423160"/>
            <a:ext cx="6362700" cy="2014855"/>
            <a:chOff x="2912364" y="2423160"/>
            <a:chExt cx="6362700" cy="2014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2364" y="2423160"/>
              <a:ext cx="6362699" cy="20071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1132" y="2429256"/>
              <a:ext cx="4913376" cy="20086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80944" y="2491740"/>
              <a:ext cx="6230620" cy="1874520"/>
            </a:xfrm>
            <a:custGeom>
              <a:avLst/>
              <a:gdLst/>
              <a:ahLst/>
              <a:cxnLst/>
              <a:rect l="l" t="t" r="r" b="b"/>
              <a:pathLst>
                <a:path w="6230620" h="1874520">
                  <a:moveTo>
                    <a:pt x="6230111" y="0"/>
                  </a:moveTo>
                  <a:lnTo>
                    <a:pt x="0" y="0"/>
                  </a:lnTo>
                  <a:lnTo>
                    <a:pt x="0" y="1874519"/>
                  </a:lnTo>
                  <a:lnTo>
                    <a:pt x="6230111" y="1874519"/>
                  </a:lnTo>
                  <a:lnTo>
                    <a:pt x="62301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0944" y="2491740"/>
              <a:ext cx="6230620" cy="1874520"/>
            </a:xfrm>
            <a:custGeom>
              <a:avLst/>
              <a:gdLst/>
              <a:ahLst/>
              <a:cxnLst/>
              <a:rect l="l" t="t" r="r" b="b"/>
              <a:pathLst>
                <a:path w="6230620" h="1874520">
                  <a:moveTo>
                    <a:pt x="0" y="1874519"/>
                  </a:moveTo>
                  <a:lnTo>
                    <a:pt x="6230111" y="1874519"/>
                  </a:lnTo>
                  <a:lnTo>
                    <a:pt x="6230111" y="0"/>
                  </a:lnTo>
                  <a:lnTo>
                    <a:pt x="0" y="0"/>
                  </a:lnTo>
                  <a:lnTo>
                    <a:pt x="0" y="187451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4150" marR="2904490">
              <a:lnSpc>
                <a:spcPts val="2760"/>
              </a:lnSpc>
              <a:spcBef>
                <a:spcPts val="55"/>
              </a:spcBef>
            </a:pPr>
            <a:r>
              <a:rPr spc="-10" dirty="0">
                <a:solidFill>
                  <a:srgbClr val="0000FF"/>
                </a:solidFill>
              </a:rPr>
              <a:t>let</a:t>
            </a:r>
            <a:r>
              <a:rPr spc="-25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pares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/>
              <a:t>[2,</a:t>
            </a:r>
            <a:r>
              <a:rPr spc="-25" dirty="0"/>
              <a:t> </a:t>
            </a:r>
            <a:r>
              <a:rPr dirty="0"/>
              <a:t>4,</a:t>
            </a:r>
            <a:r>
              <a:rPr spc="-25" dirty="0"/>
              <a:t> </a:t>
            </a:r>
            <a:r>
              <a:rPr dirty="0"/>
              <a:t>6,</a:t>
            </a:r>
            <a:r>
              <a:rPr spc="-25" dirty="0"/>
              <a:t> </a:t>
            </a:r>
            <a:r>
              <a:rPr spc="-5" dirty="0"/>
              <a:t>8]; </a:t>
            </a:r>
            <a:r>
              <a:rPr spc="-975" dirty="0"/>
              <a:t> </a:t>
            </a:r>
            <a:r>
              <a:rPr spc="-10" dirty="0">
                <a:solidFill>
                  <a:srgbClr val="0000FF"/>
                </a:solidFill>
              </a:rPr>
              <a:t>let</a:t>
            </a:r>
            <a:r>
              <a:rPr spc="-25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soma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0;</a:t>
            </a:r>
          </a:p>
          <a:p>
            <a:pPr marL="628650" marR="1525905" indent="-445134">
              <a:lnSpc>
                <a:spcPts val="2760"/>
              </a:lnSpc>
            </a:pPr>
            <a:r>
              <a:rPr spc="-5" dirty="0">
                <a:solidFill>
                  <a:srgbClr val="C00000"/>
                </a:solidFill>
              </a:rPr>
              <a:t>pares</a:t>
            </a:r>
            <a:r>
              <a:rPr spc="-5" dirty="0">
                <a:solidFill>
                  <a:srgbClr val="0000FF"/>
                </a:solidFill>
              </a:rPr>
              <a:t>.forEach(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006FC0"/>
                </a:solidFill>
              </a:rPr>
              <a:t>function</a:t>
            </a:r>
            <a:r>
              <a:rPr spc="-25" dirty="0">
                <a:solidFill>
                  <a:srgbClr val="006FC0"/>
                </a:solidFill>
              </a:rPr>
              <a:t> </a:t>
            </a:r>
            <a:r>
              <a:rPr spc="-5" dirty="0">
                <a:solidFill>
                  <a:srgbClr val="0000FF"/>
                </a:solidFill>
              </a:rPr>
              <a:t>(</a:t>
            </a:r>
            <a:r>
              <a:rPr spc="-5" dirty="0">
                <a:solidFill>
                  <a:srgbClr val="009900"/>
                </a:solidFill>
              </a:rPr>
              <a:t>elemento)</a:t>
            </a:r>
            <a:r>
              <a:rPr spc="-35" dirty="0">
                <a:solidFill>
                  <a:srgbClr val="009900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{ </a:t>
            </a:r>
            <a:r>
              <a:rPr spc="-975" dirty="0">
                <a:solidFill>
                  <a:srgbClr val="0000FF"/>
                </a:solidFill>
              </a:rPr>
              <a:t> </a:t>
            </a:r>
            <a:r>
              <a:rPr spc="-10" dirty="0">
                <a:solidFill>
                  <a:srgbClr val="C00000"/>
                </a:solidFill>
              </a:rPr>
              <a:t>soma</a:t>
            </a:r>
            <a:r>
              <a:rPr spc="-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0000FF"/>
                </a:solidFill>
              </a:rPr>
              <a:t>+= </a:t>
            </a:r>
            <a:r>
              <a:rPr spc="-5" dirty="0">
                <a:solidFill>
                  <a:srgbClr val="009900"/>
                </a:solidFill>
              </a:rPr>
              <a:t>elemento</a:t>
            </a:r>
            <a:r>
              <a:rPr spc="-5" dirty="0">
                <a:solidFill>
                  <a:srgbClr val="0000FF"/>
                </a:solidFill>
              </a:rPr>
              <a:t>;</a:t>
            </a:r>
          </a:p>
          <a:p>
            <a:pPr marL="184150">
              <a:lnSpc>
                <a:spcPct val="100000"/>
              </a:lnSpc>
              <a:spcBef>
                <a:spcPts val="409"/>
              </a:spcBef>
            </a:pPr>
            <a:r>
              <a:rPr spc="-10" dirty="0">
                <a:solidFill>
                  <a:srgbClr val="0000FF"/>
                </a:solidFill>
              </a:rPr>
              <a:t>});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6598" y="4454397"/>
            <a:ext cx="60217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Percorrendo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vetor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método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forEach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anônima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454" y="1422398"/>
            <a:ext cx="8458835" cy="469392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805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Linguagem</a:t>
            </a:r>
            <a:r>
              <a:rPr sz="20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programação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dinâmica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965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Comumente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utilizada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prover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interatividade</a:t>
            </a:r>
            <a:r>
              <a:rPr sz="2000" spc="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dinamismo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websites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Permite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programar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05868"/>
                </a:solidFill>
                <a:latin typeface="Calibri"/>
                <a:cs typeface="Calibri"/>
              </a:rPr>
              <a:t>comportamento</a:t>
            </a:r>
            <a:r>
              <a:rPr sz="2000" b="1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página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Web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na ocorrência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eventos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Permite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alterar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documento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HTML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por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meio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manipulação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Comumente referenciada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como</a:t>
            </a:r>
            <a:r>
              <a:rPr sz="20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JS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Comumente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executada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lado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cliente,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pelo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navegador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Internet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Linguagem</a:t>
            </a:r>
            <a:r>
              <a:rPr sz="20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interpretada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pelo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navegador</a:t>
            </a:r>
            <a:endParaRPr sz="20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96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necessário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compilar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explicitamente</a:t>
            </a:r>
            <a:r>
              <a:rPr sz="20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código</a:t>
            </a:r>
            <a:r>
              <a:rPr sz="20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JavaScript</a:t>
            </a:r>
            <a:endParaRPr sz="2000">
              <a:latin typeface="Calibri"/>
              <a:cs typeface="Calibri"/>
            </a:endParaRPr>
          </a:p>
          <a:p>
            <a:pPr marL="266065" marR="3665854" indent="-266065" algn="r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66065" algn="l"/>
                <a:tab pos="279400" algn="l"/>
              </a:tabLst>
            </a:pP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Também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pode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utilizada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lado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servidor</a:t>
            </a:r>
            <a:endParaRPr sz="2000">
              <a:latin typeface="Calibri"/>
              <a:cs typeface="Calibri"/>
            </a:endParaRPr>
          </a:p>
          <a:p>
            <a:pPr marL="269240" marR="3696335" lvl="1" indent="-269240" algn="r">
              <a:lnSpc>
                <a:spcPct val="100000"/>
              </a:lnSpc>
              <a:spcBef>
                <a:spcPts val="95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269240" algn="l"/>
                <a:tab pos="26987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Utilizando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ferramentas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como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Node.js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965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confundir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linguagem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programação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Java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89272" y="235458"/>
            <a:ext cx="4016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</a:t>
            </a:r>
            <a:r>
              <a:rPr spc="-35" dirty="0"/>
              <a:t> </a:t>
            </a:r>
            <a:r>
              <a:rPr spc="-10" dirty="0"/>
              <a:t>que</a:t>
            </a:r>
            <a:r>
              <a:rPr spc="-30" dirty="0"/>
              <a:t> </a:t>
            </a:r>
            <a:r>
              <a:rPr spc="-5" dirty="0"/>
              <a:t>é</a:t>
            </a:r>
            <a:r>
              <a:rPr spc="-25" dirty="0"/>
              <a:t> </a:t>
            </a:r>
            <a:r>
              <a:rPr spc="-15" dirty="0"/>
              <a:t>JavaScript?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3663" y="268985"/>
            <a:ext cx="7428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Percorrendo</a:t>
            </a:r>
            <a:r>
              <a:rPr sz="3600" spc="-50" dirty="0"/>
              <a:t> </a:t>
            </a:r>
            <a:r>
              <a:rPr sz="3600" spc="-55" dirty="0"/>
              <a:t>Vetor</a:t>
            </a:r>
            <a:r>
              <a:rPr sz="3600" spc="-15" dirty="0"/>
              <a:t> com</a:t>
            </a:r>
            <a:r>
              <a:rPr sz="3600" spc="-10" dirty="0"/>
              <a:t> </a:t>
            </a:r>
            <a:r>
              <a:rPr sz="3600" spc="-15" dirty="0"/>
              <a:t>Método</a:t>
            </a:r>
            <a:r>
              <a:rPr sz="3600" spc="-10" dirty="0"/>
              <a:t> </a:t>
            </a:r>
            <a:r>
              <a:rPr sz="3600" i="1" spc="-20" dirty="0">
                <a:solidFill>
                  <a:srgbClr val="0000FF"/>
                </a:solidFill>
                <a:latin typeface="Calibri"/>
                <a:cs typeface="Calibri"/>
              </a:rPr>
              <a:t>forEach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12364" y="2423160"/>
            <a:ext cx="6362700" cy="2014855"/>
            <a:chOff x="2912364" y="2423160"/>
            <a:chExt cx="6362700" cy="2014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2364" y="2423160"/>
              <a:ext cx="6362699" cy="20071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1132" y="2429256"/>
              <a:ext cx="3910584" cy="20086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80944" y="2491740"/>
              <a:ext cx="6230620" cy="1874520"/>
            </a:xfrm>
            <a:custGeom>
              <a:avLst/>
              <a:gdLst/>
              <a:ahLst/>
              <a:cxnLst/>
              <a:rect l="l" t="t" r="r" b="b"/>
              <a:pathLst>
                <a:path w="6230620" h="1874520">
                  <a:moveTo>
                    <a:pt x="6230111" y="0"/>
                  </a:moveTo>
                  <a:lnTo>
                    <a:pt x="0" y="0"/>
                  </a:lnTo>
                  <a:lnTo>
                    <a:pt x="0" y="1874519"/>
                  </a:lnTo>
                  <a:lnTo>
                    <a:pt x="6230111" y="1874519"/>
                  </a:lnTo>
                  <a:lnTo>
                    <a:pt x="62301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0944" y="2491740"/>
              <a:ext cx="6230620" cy="1874520"/>
            </a:xfrm>
            <a:custGeom>
              <a:avLst/>
              <a:gdLst/>
              <a:ahLst/>
              <a:cxnLst/>
              <a:rect l="l" t="t" r="r" b="b"/>
              <a:pathLst>
                <a:path w="6230620" h="1874520">
                  <a:moveTo>
                    <a:pt x="0" y="1874519"/>
                  </a:moveTo>
                  <a:lnTo>
                    <a:pt x="6230111" y="1874519"/>
                  </a:lnTo>
                  <a:lnTo>
                    <a:pt x="6230111" y="0"/>
                  </a:lnTo>
                  <a:lnTo>
                    <a:pt x="0" y="0"/>
                  </a:lnTo>
                  <a:lnTo>
                    <a:pt x="0" y="187451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459"/>
              </a:spcBef>
            </a:pPr>
            <a:r>
              <a:rPr spc="-10" dirty="0">
                <a:solidFill>
                  <a:srgbClr val="0000FF"/>
                </a:solidFill>
              </a:rPr>
              <a:t>let</a:t>
            </a:r>
            <a:r>
              <a:rPr spc="-25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pares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/>
              <a:t>[2,</a:t>
            </a:r>
            <a:r>
              <a:rPr spc="-25" dirty="0"/>
              <a:t> </a:t>
            </a:r>
            <a:r>
              <a:rPr dirty="0"/>
              <a:t>4,</a:t>
            </a:r>
            <a:r>
              <a:rPr spc="-25" dirty="0"/>
              <a:t> </a:t>
            </a:r>
            <a:r>
              <a:rPr dirty="0"/>
              <a:t>6,</a:t>
            </a:r>
            <a:r>
              <a:rPr spc="-20" dirty="0"/>
              <a:t> </a:t>
            </a:r>
            <a:r>
              <a:rPr spc="-5" dirty="0"/>
              <a:t>8];</a:t>
            </a:r>
          </a:p>
          <a:p>
            <a:pPr marL="184150" marR="2528570">
              <a:lnSpc>
                <a:spcPct val="127800"/>
              </a:lnSpc>
              <a:spcBef>
                <a:spcPts val="5"/>
              </a:spcBef>
            </a:pPr>
            <a:r>
              <a:rPr spc="-10" dirty="0">
                <a:solidFill>
                  <a:srgbClr val="0000FF"/>
                </a:solidFill>
              </a:rPr>
              <a:t>let</a:t>
            </a:r>
            <a:r>
              <a:rPr spc="-5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soma</a:t>
            </a:r>
            <a:r>
              <a:rPr spc="975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spc="99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0; 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pares</a:t>
            </a:r>
            <a:r>
              <a:rPr spc="-5" dirty="0">
                <a:solidFill>
                  <a:srgbClr val="0000FF"/>
                </a:solidFill>
              </a:rPr>
              <a:t>.forEach(</a:t>
            </a:r>
            <a:r>
              <a:rPr spc="-45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009900"/>
                </a:solidFill>
              </a:rPr>
              <a:t>elemento</a:t>
            </a:r>
            <a:r>
              <a:rPr spc="-25" dirty="0">
                <a:solidFill>
                  <a:srgbClr val="009900"/>
                </a:solidFill>
              </a:rPr>
              <a:t> </a:t>
            </a:r>
            <a:r>
              <a:rPr spc="-5" dirty="0">
                <a:solidFill>
                  <a:srgbClr val="0000FF"/>
                </a:solidFill>
              </a:rPr>
              <a:t>=&gt;</a:t>
            </a:r>
            <a:r>
              <a:rPr spc="-40" dirty="0">
                <a:solidFill>
                  <a:srgbClr val="0000FF"/>
                </a:solidFill>
              </a:rPr>
              <a:t> </a:t>
            </a:r>
            <a:r>
              <a:rPr dirty="0">
                <a:solidFill>
                  <a:srgbClr val="0000FF"/>
                </a:solidFill>
              </a:rPr>
              <a:t>{</a:t>
            </a:r>
          </a:p>
          <a:p>
            <a:pPr marL="628650">
              <a:lnSpc>
                <a:spcPct val="100000"/>
              </a:lnSpc>
              <a:spcBef>
                <a:spcPts val="600"/>
              </a:spcBef>
            </a:pPr>
            <a:r>
              <a:rPr spc="-10" dirty="0">
                <a:solidFill>
                  <a:srgbClr val="C00000"/>
                </a:solidFill>
              </a:rPr>
              <a:t>soma</a:t>
            </a:r>
            <a:r>
              <a:rPr spc="-3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0000FF"/>
                </a:solidFill>
              </a:rPr>
              <a:t>+=</a:t>
            </a:r>
            <a:r>
              <a:rPr spc="-30" dirty="0">
                <a:solidFill>
                  <a:srgbClr val="0000FF"/>
                </a:solidFill>
              </a:rPr>
              <a:t> </a:t>
            </a:r>
            <a:r>
              <a:rPr spc="-5" dirty="0">
                <a:solidFill>
                  <a:srgbClr val="009900"/>
                </a:solidFill>
              </a:rPr>
              <a:t>elemento</a:t>
            </a:r>
            <a:r>
              <a:rPr spc="-5" dirty="0">
                <a:solidFill>
                  <a:srgbClr val="0000FF"/>
                </a:solidFill>
              </a:rPr>
              <a:t>;</a:t>
            </a:r>
          </a:p>
          <a:p>
            <a:pPr marL="184150">
              <a:lnSpc>
                <a:spcPct val="100000"/>
              </a:lnSpc>
              <a:spcBef>
                <a:spcPts val="600"/>
              </a:spcBef>
            </a:pPr>
            <a:r>
              <a:rPr spc="-10" dirty="0">
                <a:solidFill>
                  <a:srgbClr val="0000FF"/>
                </a:solidFill>
              </a:rPr>
              <a:t>});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6598" y="4454397"/>
            <a:ext cx="58737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Percorrendo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vetor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método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forEach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 </a:t>
            </a:r>
            <a:r>
              <a:rPr sz="2000" i="1" spc="-5" dirty="0">
                <a:solidFill>
                  <a:srgbClr val="205868"/>
                </a:solidFill>
                <a:latin typeface="Calibri"/>
                <a:cs typeface="Calibri"/>
              </a:rPr>
              <a:t>arrow</a:t>
            </a:r>
            <a:r>
              <a:rPr sz="2000" i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05868"/>
                </a:solidFill>
                <a:latin typeface="Calibri"/>
                <a:cs typeface="Calibri"/>
              </a:rPr>
              <a:t>function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3663" y="268985"/>
            <a:ext cx="7428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Percorrendo</a:t>
            </a:r>
            <a:r>
              <a:rPr sz="3600" spc="-50" dirty="0"/>
              <a:t> </a:t>
            </a:r>
            <a:r>
              <a:rPr sz="3600" spc="-55" dirty="0"/>
              <a:t>Vetor</a:t>
            </a:r>
            <a:r>
              <a:rPr sz="3600" spc="-15" dirty="0"/>
              <a:t> com</a:t>
            </a:r>
            <a:r>
              <a:rPr sz="3600" spc="-10" dirty="0"/>
              <a:t> </a:t>
            </a:r>
            <a:r>
              <a:rPr sz="3600" spc="-15" dirty="0"/>
              <a:t>Método</a:t>
            </a:r>
            <a:r>
              <a:rPr sz="3600" spc="-10" dirty="0"/>
              <a:t> </a:t>
            </a:r>
            <a:r>
              <a:rPr sz="3600" i="1" spc="-20" dirty="0">
                <a:solidFill>
                  <a:srgbClr val="0000FF"/>
                </a:solidFill>
                <a:latin typeface="Calibri"/>
                <a:cs typeface="Calibri"/>
              </a:rPr>
              <a:t>forEach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12364" y="2784322"/>
            <a:ext cx="6559550" cy="1069975"/>
            <a:chOff x="2912364" y="2784322"/>
            <a:chExt cx="6559550" cy="1069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2364" y="2784322"/>
              <a:ext cx="6559296" cy="10698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8752" y="2860560"/>
              <a:ext cx="6458711" cy="9677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80944" y="2852928"/>
              <a:ext cx="6426835" cy="937260"/>
            </a:xfrm>
            <a:custGeom>
              <a:avLst/>
              <a:gdLst/>
              <a:ahLst/>
              <a:cxnLst/>
              <a:rect l="l" t="t" r="r" b="b"/>
              <a:pathLst>
                <a:path w="6426834" h="937260">
                  <a:moveTo>
                    <a:pt x="6426708" y="0"/>
                  </a:moveTo>
                  <a:lnTo>
                    <a:pt x="0" y="0"/>
                  </a:lnTo>
                  <a:lnTo>
                    <a:pt x="0" y="937260"/>
                  </a:lnTo>
                  <a:lnTo>
                    <a:pt x="6426708" y="937260"/>
                  </a:lnTo>
                  <a:lnTo>
                    <a:pt x="6426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0944" y="2852928"/>
              <a:ext cx="6426835" cy="937260"/>
            </a:xfrm>
            <a:custGeom>
              <a:avLst/>
              <a:gdLst/>
              <a:ahLst/>
              <a:cxnLst/>
              <a:rect l="l" t="t" r="r" b="b"/>
              <a:pathLst>
                <a:path w="6426834" h="937260">
                  <a:moveTo>
                    <a:pt x="0" y="937260"/>
                  </a:moveTo>
                  <a:lnTo>
                    <a:pt x="6426708" y="937260"/>
                  </a:lnTo>
                  <a:lnTo>
                    <a:pt x="6426708" y="0"/>
                  </a:lnTo>
                  <a:lnTo>
                    <a:pt x="0" y="0"/>
                  </a:lnTo>
                  <a:lnTo>
                    <a:pt x="0" y="93726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80944" y="2852927"/>
            <a:ext cx="6426835" cy="93726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990"/>
              </a:spcBef>
            </a:pP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7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olas"/>
                <a:cs typeface="Consolas"/>
              </a:rPr>
              <a:t>pares 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5" dirty="0"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1216BB"/>
                </a:solidFill>
                <a:latin typeface="Consolas"/>
                <a:cs typeface="Consolas"/>
              </a:rPr>
              <a:t>[2,</a:t>
            </a:r>
            <a:r>
              <a:rPr sz="1700" spc="-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1216BB"/>
                </a:solidFill>
                <a:latin typeface="Consolas"/>
                <a:cs typeface="Consolas"/>
              </a:rPr>
              <a:t>4,</a:t>
            </a:r>
            <a:r>
              <a:rPr sz="1700" spc="-10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1216BB"/>
                </a:solidFill>
                <a:latin typeface="Consolas"/>
                <a:cs typeface="Consolas"/>
              </a:rPr>
              <a:t>6,</a:t>
            </a:r>
            <a:r>
              <a:rPr sz="1700" spc="-5" dirty="0">
                <a:solidFill>
                  <a:srgbClr val="1216BB"/>
                </a:solidFill>
                <a:latin typeface="Consolas"/>
                <a:cs typeface="Consolas"/>
              </a:rPr>
              <a:t> 8];</a:t>
            </a:r>
            <a:endParaRPr sz="1700">
              <a:latin typeface="Consolas"/>
              <a:cs typeface="Consolas"/>
            </a:endParaRPr>
          </a:p>
          <a:p>
            <a:pPr marL="184150">
              <a:lnSpc>
                <a:spcPct val="100000"/>
              </a:lnSpc>
              <a:spcBef>
                <a:spcPts val="1010"/>
              </a:spcBef>
            </a:pPr>
            <a:r>
              <a:rPr sz="1700" dirty="0">
                <a:solidFill>
                  <a:srgbClr val="C00000"/>
                </a:solidFill>
                <a:latin typeface="Consolas"/>
                <a:cs typeface="Consolas"/>
              </a:rPr>
              <a:t>pares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.forEach(</a:t>
            </a:r>
            <a:r>
              <a:rPr sz="17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9900"/>
                </a:solidFill>
                <a:latin typeface="Consolas"/>
                <a:cs typeface="Consolas"/>
              </a:rPr>
              <a:t>elemento</a:t>
            </a:r>
            <a:r>
              <a:rPr sz="1700" spc="-1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700" spc="5" dirty="0">
                <a:solidFill>
                  <a:srgbClr val="0000FF"/>
                </a:solidFill>
                <a:latin typeface="Consolas"/>
                <a:cs typeface="Consolas"/>
              </a:rPr>
              <a:t>=&gt;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console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.log(</a:t>
            </a:r>
            <a:r>
              <a:rPr sz="1700" dirty="0">
                <a:solidFill>
                  <a:srgbClr val="009900"/>
                </a:solidFill>
                <a:latin typeface="Consolas"/>
                <a:cs typeface="Consolas"/>
              </a:rPr>
              <a:t>elemento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)</a:t>
            </a:r>
            <a:r>
              <a:rPr sz="17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62985" y="3860419"/>
            <a:ext cx="62661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Percorrendo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vetor: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i="1" spc="-10" dirty="0">
                <a:solidFill>
                  <a:srgbClr val="0000FF"/>
                </a:solidFill>
                <a:latin typeface="Calibri"/>
                <a:cs typeface="Calibri"/>
              </a:rPr>
              <a:t>forEach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,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05868"/>
                </a:solidFill>
                <a:latin typeface="Calibri"/>
                <a:cs typeface="Calibri"/>
              </a:rPr>
              <a:t>arrow</a:t>
            </a:r>
            <a:r>
              <a:rPr sz="2000" i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205868"/>
                </a:solidFill>
                <a:latin typeface="Calibri"/>
                <a:cs typeface="Calibri"/>
              </a:rPr>
              <a:t>function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única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operação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454" y="1864614"/>
            <a:ext cx="8489950" cy="322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vogais</a:t>
            </a:r>
            <a:r>
              <a:rPr sz="1800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[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'E',</a:t>
            </a:r>
            <a:r>
              <a:rPr sz="1800" spc="-2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'I',</a:t>
            </a:r>
            <a:r>
              <a:rPr sz="1800" spc="-1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30859C"/>
                </a:solidFill>
                <a:latin typeface="Consolas"/>
                <a:cs typeface="Consolas"/>
              </a:rPr>
              <a:t>'O'</a:t>
            </a:r>
            <a:r>
              <a:rPr sz="1800" spc="-10" dirty="0">
                <a:solidFill>
                  <a:srgbClr val="1216BB"/>
                </a:solidFill>
                <a:latin typeface="Consolas"/>
                <a:cs typeface="Consolas"/>
              </a:rPr>
              <a:t>];</a:t>
            </a:r>
            <a:endParaRPr sz="1800">
              <a:latin typeface="Consolas"/>
              <a:cs typeface="Consolas"/>
            </a:endParaRPr>
          </a:p>
          <a:p>
            <a:pPr marL="12700" marR="151765">
              <a:lnSpc>
                <a:spcPct val="188300"/>
              </a:lnSpc>
              <a:spcBef>
                <a:spcPts val="15"/>
              </a:spcBef>
              <a:tabLst>
                <a:tab pos="2524125" algn="l"/>
              </a:tabLst>
            </a:pPr>
            <a:r>
              <a:rPr sz="1700" spc="-5" dirty="0">
                <a:solidFill>
                  <a:srgbClr val="C00000"/>
                </a:solidFill>
                <a:latin typeface="Consolas"/>
                <a:cs typeface="Consolas"/>
              </a:rPr>
              <a:t>vogais</a:t>
            </a:r>
            <a:r>
              <a:rPr sz="17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push(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'U'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)	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adiciona</a:t>
            </a:r>
            <a:r>
              <a:rPr sz="17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um</a:t>
            </a:r>
            <a:r>
              <a:rPr sz="17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item</a:t>
            </a:r>
            <a:r>
              <a:rPr sz="17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no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final</a:t>
            </a:r>
            <a:r>
              <a:rPr sz="1700" b="1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do</a:t>
            </a:r>
            <a:r>
              <a:rPr sz="17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vetor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C00000"/>
                </a:solidFill>
                <a:latin typeface="Consolas"/>
                <a:cs typeface="Consolas"/>
              </a:rPr>
              <a:t>vogais</a:t>
            </a:r>
            <a:r>
              <a:rPr sz="17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pop()	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remove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e</a:t>
            </a:r>
            <a:r>
              <a:rPr sz="17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retorna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o 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último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item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do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vetor 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C00000"/>
                </a:solidFill>
                <a:latin typeface="Consolas"/>
                <a:cs typeface="Consolas"/>
              </a:rPr>
              <a:t>vogais</a:t>
            </a:r>
            <a:r>
              <a:rPr sz="170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unshift(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'A'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)	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adiciona</a:t>
            </a:r>
            <a:r>
              <a:rPr sz="17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um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item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no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início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do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vetor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C00000"/>
                </a:solidFill>
                <a:latin typeface="Consolas"/>
                <a:cs typeface="Consolas"/>
              </a:rPr>
              <a:t>vogais</a:t>
            </a:r>
            <a:r>
              <a:rPr sz="170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shift()	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remove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e</a:t>
            </a:r>
            <a:r>
              <a:rPr sz="1700" spc="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retorna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o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primeiro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item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do</a:t>
            </a:r>
            <a:r>
              <a:rPr sz="1700" spc="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vetor 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C00000"/>
                </a:solidFill>
                <a:latin typeface="Consolas"/>
                <a:cs typeface="Consolas"/>
              </a:rPr>
              <a:t>vogais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indexOf(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'E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')	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retorna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a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posição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da 1ª</a:t>
            </a:r>
            <a:r>
              <a:rPr sz="16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ocorr.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de um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item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(ou -1)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2524125" algn="l"/>
              </a:tabLst>
            </a:pPr>
            <a:r>
              <a:rPr sz="1700" dirty="0">
                <a:solidFill>
                  <a:srgbClr val="C00000"/>
                </a:solidFill>
                <a:latin typeface="Consolas"/>
                <a:cs typeface="Consolas"/>
              </a:rPr>
              <a:t>vogais</a:t>
            </a:r>
            <a:r>
              <a:rPr sz="170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length	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//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propriedade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 contendo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o</a:t>
            </a:r>
            <a:r>
              <a:rPr sz="1700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número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de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elem. do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 vetor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8963" y="268985"/>
            <a:ext cx="6432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5" dirty="0"/>
              <a:t>Vetores</a:t>
            </a:r>
            <a:r>
              <a:rPr sz="3600" spc="-25" dirty="0"/>
              <a:t> </a:t>
            </a:r>
            <a:r>
              <a:rPr sz="3600" dirty="0"/>
              <a:t>–</a:t>
            </a:r>
            <a:r>
              <a:rPr sz="3600" spc="-20" dirty="0"/>
              <a:t> </a:t>
            </a:r>
            <a:r>
              <a:rPr sz="3600" spc="-15" dirty="0"/>
              <a:t>Métodos</a:t>
            </a:r>
            <a:r>
              <a:rPr sz="3600" spc="-20" dirty="0"/>
              <a:t> </a:t>
            </a:r>
            <a:r>
              <a:rPr sz="3600" dirty="0"/>
              <a:t>e</a:t>
            </a:r>
            <a:r>
              <a:rPr sz="3600" spc="-15" dirty="0"/>
              <a:t> </a:t>
            </a:r>
            <a:r>
              <a:rPr sz="3600" spc="-10" dirty="0"/>
              <a:t>Propriedades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2833" y="1248143"/>
            <a:ext cx="7126605" cy="47377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7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Definida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aspas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simples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ou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duplas</a:t>
            </a:r>
            <a:endParaRPr sz="22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msg</a:t>
            </a:r>
            <a:r>
              <a:rPr sz="1800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"JavaScript";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Acessando</a:t>
            </a:r>
            <a:r>
              <a:rPr sz="22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caracter</a:t>
            </a:r>
            <a:endParaRPr sz="22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34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primLetra</a:t>
            </a:r>
            <a:r>
              <a:rPr sz="1800" spc="-2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3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msg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[0];</a:t>
            </a:r>
            <a:endParaRPr sz="1800">
              <a:latin typeface="Consolas"/>
              <a:cs typeface="Consolas"/>
            </a:endParaRPr>
          </a:p>
          <a:p>
            <a:pPr marL="640080">
              <a:lnSpc>
                <a:spcPct val="100000"/>
              </a:lnSpc>
              <a:spcBef>
                <a:spcPts val="81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primLetra</a:t>
            </a:r>
            <a:r>
              <a:rPr sz="1800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3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msg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charAt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(0);</a:t>
            </a:r>
            <a:endParaRPr sz="18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6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Contra-barra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caracteres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especiais</a:t>
            </a:r>
            <a:endParaRPr sz="22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msg</a:t>
            </a:r>
            <a:r>
              <a:rPr sz="1800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'It\'s</a:t>
            </a:r>
            <a:r>
              <a:rPr sz="1800" spc="-20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alright';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Strings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aspas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duplas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podem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conter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aspas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simples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vice-versa</a:t>
            </a:r>
            <a:endParaRPr sz="20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46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msg</a:t>
            </a:r>
            <a:r>
              <a:rPr sz="1800" spc="-1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"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It's</a:t>
            </a:r>
            <a:r>
              <a:rPr sz="1800" spc="-25" dirty="0">
                <a:solidFill>
                  <a:srgbClr val="1216BB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alright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"</a:t>
            </a:r>
            <a:r>
              <a:rPr sz="1800" spc="-5" dirty="0">
                <a:solidFill>
                  <a:srgbClr val="1216BB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Várias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outras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propriedades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métodos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111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10" dirty="0">
                <a:solidFill>
                  <a:srgbClr val="006FC0"/>
                </a:solidFill>
                <a:latin typeface="Consolas"/>
                <a:cs typeface="Consolas"/>
              </a:rPr>
              <a:t>length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onsolas"/>
                <a:cs typeface="Consolas"/>
              </a:rPr>
              <a:t>indexOf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onsolas"/>
                <a:cs typeface="Consolas"/>
              </a:rPr>
              <a:t>substr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onsolas"/>
                <a:cs typeface="Consolas"/>
              </a:rPr>
              <a:t>split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3148" y="235458"/>
            <a:ext cx="1424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Strings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4498" y="1389135"/>
            <a:ext cx="7552690" cy="242951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  <a:tab pos="596265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Strings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definidas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caracter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crase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(backtick):	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`</a:t>
            </a:r>
            <a:r>
              <a:rPr sz="2200" spc="-5" dirty="0">
                <a:solidFill>
                  <a:srgbClr val="974707"/>
                </a:solidFill>
                <a:latin typeface="Calibri"/>
                <a:cs typeface="Calibri"/>
              </a:rPr>
              <a:t>minha</a:t>
            </a:r>
            <a:r>
              <a:rPr sz="2200" spc="-55" dirty="0">
                <a:solidFill>
                  <a:srgbClr val="974707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string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`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Suporta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fácil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interpolação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variáveis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expressões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usando</a:t>
            </a:r>
            <a:r>
              <a:rPr sz="2200" spc="-7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${</a:t>
            </a:r>
            <a:r>
              <a:rPr sz="22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Maior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facilidade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definir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strings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múltiplas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linhas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string pode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conter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aspas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simples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2200" spc="-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duplas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Exemplo: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7735" y="235458"/>
            <a:ext cx="77965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Template</a:t>
            </a:r>
            <a:r>
              <a:rPr spc="-10" dirty="0"/>
              <a:t> </a:t>
            </a:r>
            <a:r>
              <a:rPr spc="-20" dirty="0"/>
              <a:t>Literals</a:t>
            </a:r>
            <a:r>
              <a:rPr spc="-10" dirty="0"/>
              <a:t> </a:t>
            </a:r>
            <a:r>
              <a:rPr spc="-5" dirty="0"/>
              <a:t>(ou</a:t>
            </a:r>
            <a:r>
              <a:rPr spc="-10" dirty="0"/>
              <a:t> </a:t>
            </a:r>
            <a:r>
              <a:rPr spc="-60" dirty="0"/>
              <a:t>Template</a:t>
            </a:r>
            <a:r>
              <a:rPr spc="-5" dirty="0"/>
              <a:t> </a:t>
            </a:r>
            <a:r>
              <a:rPr spc="-10" dirty="0"/>
              <a:t>String)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27148" y="3864864"/>
            <a:ext cx="5412105" cy="2319655"/>
            <a:chOff x="2327148" y="3864864"/>
            <a:chExt cx="5412105" cy="23196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4580" y="3864864"/>
              <a:ext cx="5384292" cy="23195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7148" y="3915156"/>
              <a:ext cx="5260848" cy="22600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23160" y="3933444"/>
              <a:ext cx="5252085" cy="2186940"/>
            </a:xfrm>
            <a:custGeom>
              <a:avLst/>
              <a:gdLst/>
              <a:ahLst/>
              <a:cxnLst/>
              <a:rect l="l" t="t" r="r" b="b"/>
              <a:pathLst>
                <a:path w="5252084" h="2186940">
                  <a:moveTo>
                    <a:pt x="5251703" y="0"/>
                  </a:moveTo>
                  <a:lnTo>
                    <a:pt x="0" y="0"/>
                  </a:lnTo>
                  <a:lnTo>
                    <a:pt x="0" y="2186940"/>
                  </a:lnTo>
                  <a:lnTo>
                    <a:pt x="5251703" y="2186940"/>
                  </a:lnTo>
                  <a:lnTo>
                    <a:pt x="5251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23160" y="3933444"/>
              <a:ext cx="5252085" cy="2186940"/>
            </a:xfrm>
            <a:custGeom>
              <a:avLst/>
              <a:gdLst/>
              <a:ahLst/>
              <a:cxnLst/>
              <a:rect l="l" t="t" r="r" b="b"/>
              <a:pathLst>
                <a:path w="5252084" h="2186940">
                  <a:moveTo>
                    <a:pt x="0" y="2186940"/>
                  </a:moveTo>
                  <a:lnTo>
                    <a:pt x="5251703" y="2186940"/>
                  </a:lnTo>
                  <a:lnTo>
                    <a:pt x="5251703" y="0"/>
                  </a:lnTo>
                  <a:lnTo>
                    <a:pt x="0" y="0"/>
                  </a:lnTo>
                  <a:lnTo>
                    <a:pt x="0" y="218694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483485" y="4083391"/>
          <a:ext cx="1175385" cy="690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152">
                <a:tc>
                  <a:txBody>
                    <a:bodyPr/>
                    <a:lstStyle/>
                    <a:p>
                      <a:pPr marR="15875" algn="ctr">
                        <a:lnSpc>
                          <a:spcPts val="1505"/>
                        </a:lnSpc>
                      </a:pPr>
                      <a:r>
                        <a:rPr sz="16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let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sz="1600" dirty="0">
                          <a:solidFill>
                            <a:srgbClr val="974707"/>
                          </a:solidFill>
                          <a:latin typeface="Consolas"/>
                          <a:cs typeface="Consolas"/>
                        </a:rPr>
                        <a:t>a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5"/>
                        </a:lnSpc>
                      </a:pPr>
                      <a:r>
                        <a:rPr sz="160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1;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82">
                <a:tc>
                  <a:txBody>
                    <a:bodyPr/>
                    <a:lstStyle/>
                    <a:p>
                      <a:pPr marR="15875" algn="ctr">
                        <a:lnSpc>
                          <a:spcPts val="1670"/>
                        </a:lnSpc>
                      </a:pP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let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70"/>
                        </a:lnSpc>
                      </a:pPr>
                      <a:r>
                        <a:rPr sz="1600" dirty="0">
                          <a:solidFill>
                            <a:srgbClr val="974707"/>
                          </a:solidFill>
                          <a:latin typeface="Consolas"/>
                          <a:cs typeface="Consolas"/>
                        </a:rPr>
                        <a:t>b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0"/>
                        </a:lnSpc>
                      </a:pPr>
                      <a:r>
                        <a:rPr sz="160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670"/>
                        </a:lnSpc>
                      </a:pPr>
                      <a:r>
                        <a:rPr sz="1600" spc="-1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2;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417">
                <a:tc>
                  <a:txBody>
                    <a:bodyPr/>
                    <a:lstStyle/>
                    <a:p>
                      <a:pPr marR="15875" algn="ctr">
                        <a:lnSpc>
                          <a:spcPts val="1660"/>
                        </a:lnSpc>
                      </a:pPr>
                      <a:r>
                        <a:rPr sz="16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let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974707"/>
                          </a:solidFill>
                          <a:latin typeface="Consolas"/>
                          <a:cs typeface="Consolas"/>
                        </a:rPr>
                        <a:t>c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660"/>
                        </a:lnSpc>
                      </a:pPr>
                      <a:r>
                        <a:rPr sz="1600" spc="-1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3;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502535" y="4994275"/>
            <a:ext cx="491680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delta</a:t>
            </a:r>
            <a:r>
              <a:rPr sz="1600" spc="-15" dirty="0">
                <a:solidFill>
                  <a:srgbClr val="974707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onsolas"/>
                <a:cs typeface="Consolas"/>
              </a:rPr>
              <a:t>=</a:t>
            </a:r>
            <a:r>
              <a:rPr sz="1600" spc="-2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b</a:t>
            </a:r>
            <a:r>
              <a:rPr sz="1600" spc="-10" dirty="0">
                <a:solidFill>
                  <a:srgbClr val="585858"/>
                </a:solidFill>
                <a:latin typeface="Consolas"/>
                <a:cs typeface="Consolas"/>
              </a:rPr>
              <a:t>*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b</a:t>
            </a:r>
            <a:r>
              <a:rPr sz="1600" spc="-15" dirty="0">
                <a:solidFill>
                  <a:srgbClr val="974707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onsolas"/>
                <a:cs typeface="Consolas"/>
              </a:rPr>
              <a:t>-</a:t>
            </a:r>
            <a:r>
              <a:rPr sz="1600" spc="-10" dirty="0">
                <a:solidFill>
                  <a:srgbClr val="585858"/>
                </a:solidFill>
                <a:latin typeface="Consolas"/>
                <a:cs typeface="Consolas"/>
              </a:rPr>
              <a:t> 4*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a</a:t>
            </a:r>
            <a:r>
              <a:rPr sz="1600" spc="-10" dirty="0">
                <a:solidFill>
                  <a:srgbClr val="585858"/>
                </a:solidFill>
                <a:latin typeface="Consolas"/>
                <a:cs typeface="Consolas"/>
              </a:rPr>
              <a:t>*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c</a:t>
            </a:r>
            <a:r>
              <a:rPr sz="1600" spc="-10" dirty="0">
                <a:solidFill>
                  <a:srgbClr val="585858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console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.log</a:t>
            </a:r>
            <a:r>
              <a:rPr sz="1600" spc="-10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600" b="1" spc="-10" dirty="0">
                <a:solidFill>
                  <a:srgbClr val="FF0000"/>
                </a:solidFill>
                <a:latin typeface="Consolas"/>
                <a:cs typeface="Consolas"/>
              </a:rPr>
              <a:t>`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o </a:t>
            </a:r>
            <a:r>
              <a:rPr sz="1600" spc="-5" dirty="0">
                <a:solidFill>
                  <a:srgbClr val="974707"/>
                </a:solidFill>
                <a:latin typeface="Consolas"/>
                <a:cs typeface="Consolas"/>
              </a:rPr>
              <a:t>discriminante da equacao 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com </a:t>
            </a:r>
            <a:r>
              <a:rPr sz="1600" spc="-5" dirty="0">
                <a:solidFill>
                  <a:srgbClr val="974707"/>
                </a:solidFill>
                <a:latin typeface="Consolas"/>
                <a:cs typeface="Consolas"/>
              </a:rPr>
              <a:t> coeficientes</a:t>
            </a:r>
            <a:r>
              <a:rPr sz="1600" dirty="0">
                <a:solidFill>
                  <a:srgbClr val="974707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974707"/>
                </a:solidFill>
                <a:latin typeface="Consolas"/>
                <a:cs typeface="Consolas"/>
              </a:rPr>
              <a:t>${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a</a:t>
            </a:r>
            <a:r>
              <a:rPr sz="1600" spc="-20" dirty="0">
                <a:solidFill>
                  <a:srgbClr val="974707"/>
                </a:solidFill>
                <a:latin typeface="Consolas"/>
                <a:cs typeface="Consolas"/>
              </a:rPr>
              <a:t>},</a:t>
            </a:r>
            <a:r>
              <a:rPr sz="1600" spc="-5" dirty="0">
                <a:solidFill>
                  <a:srgbClr val="974707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${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b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}</a:t>
            </a:r>
            <a:r>
              <a:rPr sz="1600" spc="-5" dirty="0">
                <a:solidFill>
                  <a:srgbClr val="974707"/>
                </a:solidFill>
                <a:latin typeface="Consolas"/>
                <a:cs typeface="Consolas"/>
              </a:rPr>
              <a:t> e 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${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}</a:t>
            </a:r>
            <a:r>
              <a:rPr sz="1600" dirty="0">
                <a:solidFill>
                  <a:srgbClr val="974707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974707"/>
                </a:solidFill>
                <a:latin typeface="Consolas"/>
                <a:cs typeface="Consolas"/>
              </a:rPr>
              <a:t>é 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${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delta</a:t>
            </a:r>
            <a:r>
              <a:rPr sz="1600" spc="-10" dirty="0">
                <a:solidFill>
                  <a:srgbClr val="974707"/>
                </a:solidFill>
                <a:latin typeface="Consolas"/>
                <a:cs typeface="Consolas"/>
              </a:rPr>
              <a:t>}</a:t>
            </a:r>
            <a:r>
              <a:rPr sz="1600" b="1" spc="-10" dirty="0">
                <a:solidFill>
                  <a:srgbClr val="FF0000"/>
                </a:solidFill>
                <a:latin typeface="Consolas"/>
                <a:cs typeface="Consolas"/>
              </a:rPr>
              <a:t>`</a:t>
            </a:r>
            <a:r>
              <a:rPr sz="1600" spc="-10" dirty="0">
                <a:solidFill>
                  <a:srgbClr val="7E7E7E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8860" y="2300443"/>
            <a:ext cx="4998085" cy="190690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19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Contém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apenas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dados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13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Comumente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definido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utilizando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chaves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{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13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Lista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pares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do tipo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0000FF"/>
                </a:solidFill>
                <a:latin typeface="Calibri"/>
                <a:cs typeface="Calibri"/>
              </a:rPr>
              <a:t>propriedade</a:t>
            </a:r>
            <a:r>
              <a:rPr sz="2200" b="1" i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30859C"/>
                </a:solidFill>
                <a:latin typeface="Calibri"/>
                <a:cs typeface="Calibri"/>
              </a:rPr>
              <a:t>:</a:t>
            </a:r>
            <a:r>
              <a:rPr sz="2200" b="1" i="1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b="1" i="1" spc="-5" dirty="0">
                <a:solidFill>
                  <a:srgbClr val="00AF50"/>
                </a:solidFill>
                <a:latin typeface="Calibri"/>
                <a:cs typeface="Calibri"/>
              </a:rPr>
              <a:t>valor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12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Criado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instância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da classe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00FF"/>
                </a:solidFill>
                <a:latin typeface="Calibri"/>
                <a:cs typeface="Calibri"/>
              </a:rPr>
              <a:t>Object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5291" y="235458"/>
            <a:ext cx="7282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Objeto</a:t>
            </a:r>
            <a:r>
              <a:rPr spc="-20" dirty="0"/>
              <a:t> </a:t>
            </a:r>
            <a:r>
              <a:rPr spc="-10" dirty="0"/>
              <a:t>Simples</a:t>
            </a:r>
            <a:r>
              <a:rPr spc="15" dirty="0"/>
              <a:t> </a:t>
            </a:r>
            <a:r>
              <a:rPr i="1" spc="-10" dirty="0">
                <a:latin typeface="Calibri"/>
                <a:cs typeface="Calibri"/>
              </a:rPr>
              <a:t>(plain</a:t>
            </a:r>
            <a:r>
              <a:rPr i="1" spc="15" dirty="0">
                <a:latin typeface="Calibri"/>
                <a:cs typeface="Calibri"/>
              </a:rPr>
              <a:t> </a:t>
            </a:r>
            <a:r>
              <a:rPr i="1" spc="-5" dirty="0">
                <a:latin typeface="Calibri"/>
                <a:cs typeface="Calibri"/>
              </a:rPr>
              <a:t>object,</a:t>
            </a:r>
            <a:r>
              <a:rPr i="1" spc="-10" dirty="0">
                <a:latin typeface="Calibri"/>
                <a:cs typeface="Calibri"/>
              </a:rPr>
              <a:t> </a:t>
            </a:r>
            <a:r>
              <a:rPr i="1" spc="-15" dirty="0">
                <a:latin typeface="Calibri"/>
                <a:cs typeface="Calibri"/>
              </a:rPr>
              <a:t>POJO)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5291" y="235458"/>
            <a:ext cx="7282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Objeto</a:t>
            </a:r>
            <a:r>
              <a:rPr spc="-20" dirty="0"/>
              <a:t> </a:t>
            </a:r>
            <a:r>
              <a:rPr spc="-10" dirty="0"/>
              <a:t>Simples</a:t>
            </a:r>
            <a:r>
              <a:rPr spc="15" dirty="0"/>
              <a:t> </a:t>
            </a:r>
            <a:r>
              <a:rPr i="1" spc="-10" dirty="0">
                <a:latin typeface="Calibri"/>
                <a:cs typeface="Calibri"/>
              </a:rPr>
              <a:t>(plain</a:t>
            </a:r>
            <a:r>
              <a:rPr i="1" spc="15" dirty="0">
                <a:latin typeface="Calibri"/>
                <a:cs typeface="Calibri"/>
              </a:rPr>
              <a:t> </a:t>
            </a:r>
            <a:r>
              <a:rPr i="1" spc="-5" dirty="0">
                <a:latin typeface="Calibri"/>
                <a:cs typeface="Calibri"/>
              </a:rPr>
              <a:t>object,</a:t>
            </a:r>
            <a:r>
              <a:rPr i="1" spc="-10" dirty="0">
                <a:latin typeface="Calibri"/>
                <a:cs typeface="Calibri"/>
              </a:rPr>
              <a:t> </a:t>
            </a:r>
            <a:r>
              <a:rPr i="1" spc="-15" dirty="0">
                <a:latin typeface="Calibri"/>
                <a:cs typeface="Calibri"/>
              </a:rPr>
              <a:t>POJO)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80004" y="1991867"/>
            <a:ext cx="6027420" cy="3249295"/>
            <a:chOff x="3080004" y="1991867"/>
            <a:chExt cx="6027420" cy="3249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004" y="1991867"/>
              <a:ext cx="6027420" cy="32491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8772" y="2040635"/>
              <a:ext cx="5539739" cy="31973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48584" y="2060447"/>
              <a:ext cx="5895340" cy="3116580"/>
            </a:xfrm>
            <a:custGeom>
              <a:avLst/>
              <a:gdLst/>
              <a:ahLst/>
              <a:cxnLst/>
              <a:rect l="l" t="t" r="r" b="b"/>
              <a:pathLst>
                <a:path w="5895340" h="3116579">
                  <a:moveTo>
                    <a:pt x="5894832" y="0"/>
                  </a:moveTo>
                  <a:lnTo>
                    <a:pt x="0" y="0"/>
                  </a:lnTo>
                  <a:lnTo>
                    <a:pt x="0" y="3116579"/>
                  </a:lnTo>
                  <a:lnTo>
                    <a:pt x="5894832" y="3116579"/>
                  </a:lnTo>
                  <a:lnTo>
                    <a:pt x="5894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8584" y="2060447"/>
              <a:ext cx="5895340" cy="3116580"/>
            </a:xfrm>
            <a:custGeom>
              <a:avLst/>
              <a:gdLst/>
              <a:ahLst/>
              <a:cxnLst/>
              <a:rect l="l" t="t" r="r" b="b"/>
              <a:pathLst>
                <a:path w="5895340" h="3116579">
                  <a:moveTo>
                    <a:pt x="0" y="3116579"/>
                  </a:moveTo>
                  <a:lnTo>
                    <a:pt x="5894832" y="3116579"/>
                  </a:lnTo>
                  <a:lnTo>
                    <a:pt x="5894832" y="0"/>
                  </a:lnTo>
                  <a:lnTo>
                    <a:pt x="0" y="0"/>
                  </a:lnTo>
                  <a:lnTo>
                    <a:pt x="0" y="311657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32734" y="2081935"/>
            <a:ext cx="2363470" cy="1960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00" marR="5080" indent="-445134">
              <a:lnSpc>
                <a:spcPct val="124500"/>
              </a:lnSpc>
              <a:spcBef>
                <a:spcPts val="95"/>
              </a:spcBef>
            </a:pP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1700" spc="-5" dirty="0">
                <a:solidFill>
                  <a:srgbClr val="E36C09"/>
                </a:solidFill>
                <a:latin typeface="Consolas"/>
                <a:cs typeface="Consolas"/>
              </a:rPr>
              <a:t>carro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= { </a:t>
            </a:r>
            <a:r>
              <a:rPr sz="1700" spc="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modelo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:</a:t>
            </a:r>
            <a:r>
              <a:rPr sz="1700" spc="-5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AF50"/>
                </a:solidFill>
                <a:latin typeface="Consolas"/>
                <a:cs typeface="Consolas"/>
              </a:rPr>
              <a:t>"Fusca"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, </a:t>
            </a:r>
            <a:r>
              <a:rPr sz="1700" spc="-919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ano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:</a:t>
            </a:r>
            <a:r>
              <a:rPr sz="1700" spc="-1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AF50"/>
                </a:solidFill>
                <a:latin typeface="Consolas"/>
                <a:cs typeface="Consolas"/>
              </a:rPr>
              <a:t>1970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,</a:t>
            </a:r>
            <a:endParaRPr sz="1700">
              <a:latin typeface="Consolas"/>
              <a:cs typeface="Consolas"/>
            </a:endParaRPr>
          </a:p>
          <a:p>
            <a:pPr marL="444500">
              <a:lnSpc>
                <a:spcPct val="100000"/>
              </a:lnSpc>
              <a:spcBef>
                <a:spcPts val="505"/>
              </a:spcBef>
            </a:pP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cor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:</a:t>
            </a:r>
            <a:r>
              <a:rPr sz="1700" spc="-4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AF50"/>
                </a:solidFill>
                <a:latin typeface="Consolas"/>
                <a:cs typeface="Consolas"/>
              </a:rPr>
              <a:t>"bege",</a:t>
            </a:r>
            <a:endParaRPr sz="1700">
              <a:latin typeface="Consolas"/>
              <a:cs typeface="Consolas"/>
            </a:endParaRPr>
          </a:p>
          <a:p>
            <a:pPr marL="444500">
              <a:lnSpc>
                <a:spcPct val="100000"/>
              </a:lnSpc>
              <a:spcBef>
                <a:spcPts val="490"/>
              </a:spcBef>
            </a:pP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"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motor-hp"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:</a:t>
            </a:r>
            <a:r>
              <a:rPr sz="1700" spc="-3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"65</a:t>
            </a:r>
            <a:r>
              <a:rPr sz="1700" dirty="0">
                <a:solidFill>
                  <a:srgbClr val="00AF50"/>
                </a:solidFill>
                <a:latin typeface="Consolas"/>
                <a:cs typeface="Consolas"/>
              </a:rPr>
              <a:t>"</a:t>
            </a:r>
            <a:endParaRPr sz="17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332734" y="4338455"/>
            <a:ext cx="3898900" cy="70231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console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.log(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carro</a:t>
            </a:r>
            <a:r>
              <a:rPr sz="1800" spc="-5" dirty="0">
                <a:solidFill>
                  <a:srgbClr val="009900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ano);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console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.log(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carro</a:t>
            </a:r>
            <a:r>
              <a:rPr sz="1800" spc="-5" dirty="0">
                <a:solidFill>
                  <a:srgbClr val="585858"/>
                </a:solidFill>
                <a:latin typeface="Consolas"/>
                <a:cs typeface="Consolas"/>
              </a:rPr>
              <a:t>["</a:t>
            </a:r>
            <a:r>
              <a:rPr sz="1800" spc="-5" dirty="0">
                <a:solidFill>
                  <a:srgbClr val="548ED4"/>
                </a:solidFill>
                <a:latin typeface="Consolas"/>
                <a:cs typeface="Consolas"/>
              </a:rPr>
              <a:t>motor-hp</a:t>
            </a:r>
            <a:r>
              <a:rPr sz="1800" spc="-5" dirty="0">
                <a:solidFill>
                  <a:srgbClr val="585858"/>
                </a:solidFill>
                <a:latin typeface="Consolas"/>
                <a:cs typeface="Consolas"/>
              </a:rPr>
              <a:t>"]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94092" y="4338455"/>
            <a:ext cx="892810" cy="70231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//</a:t>
            </a:r>
            <a:r>
              <a:rPr sz="1800" spc="-8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1970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//</a:t>
            </a:r>
            <a:r>
              <a:rPr sz="1800" spc="-6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65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5141" y="3280981"/>
            <a:ext cx="7642225" cy="114935"/>
            <a:chOff x="2275141" y="3280981"/>
            <a:chExt cx="7642225" cy="114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904" y="3285744"/>
              <a:ext cx="7632192" cy="105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79904" y="3285744"/>
              <a:ext cx="7632700" cy="105410"/>
            </a:xfrm>
            <a:custGeom>
              <a:avLst/>
              <a:gdLst/>
              <a:ahLst/>
              <a:cxnLst/>
              <a:rect l="l" t="t" r="r" b="b"/>
              <a:pathLst>
                <a:path w="7632700" h="105410">
                  <a:moveTo>
                    <a:pt x="0" y="105155"/>
                  </a:moveTo>
                  <a:lnTo>
                    <a:pt x="7632192" y="105155"/>
                  </a:lnTo>
                  <a:lnTo>
                    <a:pt x="7632192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952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74873" y="2516200"/>
            <a:ext cx="58470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4F81BC"/>
                </a:solidFill>
              </a:rPr>
              <a:t>Manipulando</a:t>
            </a:r>
            <a:r>
              <a:rPr spc="-30" dirty="0">
                <a:solidFill>
                  <a:srgbClr val="4F81BC"/>
                </a:solidFill>
              </a:rPr>
              <a:t> </a:t>
            </a:r>
            <a:r>
              <a:rPr spc="-5" dirty="0">
                <a:solidFill>
                  <a:srgbClr val="4F81BC"/>
                </a:solidFill>
              </a:rPr>
              <a:t>a</a:t>
            </a:r>
            <a:r>
              <a:rPr spc="-25" dirty="0">
                <a:solidFill>
                  <a:srgbClr val="4F81BC"/>
                </a:solidFill>
              </a:rPr>
              <a:t> </a:t>
            </a:r>
            <a:r>
              <a:rPr spc="-15" dirty="0">
                <a:solidFill>
                  <a:srgbClr val="4F81BC"/>
                </a:solidFill>
              </a:rPr>
              <a:t>Árvore</a:t>
            </a:r>
            <a:r>
              <a:rPr spc="-20" dirty="0">
                <a:solidFill>
                  <a:srgbClr val="4F81BC"/>
                </a:solidFill>
              </a:rPr>
              <a:t> </a:t>
            </a:r>
            <a:r>
              <a:rPr spc="-5" dirty="0">
                <a:solidFill>
                  <a:srgbClr val="4F81BC"/>
                </a:solidFill>
              </a:rPr>
              <a:t>DOM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8858" y="235458"/>
            <a:ext cx="65741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Document</a:t>
            </a:r>
            <a:r>
              <a:rPr spc="-15" dirty="0"/>
              <a:t> </a:t>
            </a:r>
            <a:r>
              <a:rPr spc="-10" dirty="0"/>
              <a:t>Object</a:t>
            </a:r>
            <a:r>
              <a:rPr spc="-15" dirty="0"/>
              <a:t> </a:t>
            </a:r>
            <a:r>
              <a:rPr spc="-5" dirty="0"/>
              <a:t>Model</a:t>
            </a:r>
            <a:r>
              <a:rPr dirty="0"/>
              <a:t> </a:t>
            </a:r>
            <a:r>
              <a:rPr spc="-5" dirty="0"/>
              <a:t>-</a:t>
            </a:r>
            <a:r>
              <a:rPr dirty="0"/>
              <a:t> </a:t>
            </a:r>
            <a:r>
              <a:rPr spc="-10" dirty="0"/>
              <a:t>DOM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82723" y="1286255"/>
            <a:ext cx="3817620" cy="3274060"/>
            <a:chOff x="1982723" y="1286255"/>
            <a:chExt cx="3817620" cy="3274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4915" y="1290827"/>
              <a:ext cx="3805428" cy="32659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2723" y="1286255"/>
              <a:ext cx="3747516" cy="32735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63495" y="1359407"/>
              <a:ext cx="3672840" cy="3133725"/>
            </a:xfrm>
            <a:custGeom>
              <a:avLst/>
              <a:gdLst/>
              <a:ahLst/>
              <a:cxnLst/>
              <a:rect l="l" t="t" r="r" b="b"/>
              <a:pathLst>
                <a:path w="3672840" h="3133725">
                  <a:moveTo>
                    <a:pt x="3672839" y="0"/>
                  </a:moveTo>
                  <a:lnTo>
                    <a:pt x="0" y="0"/>
                  </a:lnTo>
                  <a:lnTo>
                    <a:pt x="0" y="3133344"/>
                  </a:lnTo>
                  <a:lnTo>
                    <a:pt x="3672839" y="3133344"/>
                  </a:lnTo>
                  <a:lnTo>
                    <a:pt x="3672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63495" y="1359407"/>
              <a:ext cx="3672840" cy="3133725"/>
            </a:xfrm>
            <a:custGeom>
              <a:avLst/>
              <a:gdLst/>
              <a:ahLst/>
              <a:cxnLst/>
              <a:rect l="l" t="t" r="r" b="b"/>
              <a:pathLst>
                <a:path w="3672840" h="3133725">
                  <a:moveTo>
                    <a:pt x="0" y="3133344"/>
                  </a:moveTo>
                  <a:lnTo>
                    <a:pt x="3672839" y="3133344"/>
                  </a:lnTo>
                  <a:lnTo>
                    <a:pt x="3672839" y="0"/>
                  </a:lnTo>
                  <a:lnTo>
                    <a:pt x="0" y="0"/>
                  </a:lnTo>
                  <a:lnTo>
                    <a:pt x="0" y="313334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63495" y="1359408"/>
            <a:ext cx="3672840" cy="313372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&lt;!DOCTYPE</a:t>
            </a:r>
            <a:r>
              <a:rPr sz="14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html&gt;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&lt;html</a:t>
            </a:r>
            <a:r>
              <a:rPr sz="14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lang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="pt–BR"&gt;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28829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&lt;head&gt;</a:t>
            </a:r>
            <a:endParaRPr sz="1400">
              <a:latin typeface="Consolas"/>
              <a:cs typeface="Consolas"/>
            </a:endParaRPr>
          </a:p>
          <a:p>
            <a:pPr marL="44640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&lt;meta</a:t>
            </a:r>
            <a:r>
              <a:rPr sz="14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charset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="UTF–8"&gt;</a:t>
            </a:r>
            <a:endParaRPr sz="1400">
              <a:latin typeface="Consolas"/>
              <a:cs typeface="Consolas"/>
            </a:endParaRPr>
          </a:p>
          <a:p>
            <a:pPr marL="44640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&lt;title&gt;</a:t>
            </a:r>
            <a:r>
              <a:rPr sz="1400" dirty="0">
                <a:solidFill>
                  <a:srgbClr val="205868"/>
                </a:solidFill>
                <a:latin typeface="Consolas"/>
                <a:cs typeface="Consolas"/>
              </a:rPr>
              <a:t>Titulo</a:t>
            </a:r>
            <a:r>
              <a:rPr sz="1400" spc="1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205868"/>
                </a:solidFill>
                <a:latin typeface="Consolas"/>
                <a:cs typeface="Consolas"/>
              </a:rPr>
              <a:t>da</a:t>
            </a:r>
            <a:r>
              <a:rPr sz="1400" spc="1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205868"/>
                </a:solidFill>
                <a:latin typeface="Consolas"/>
                <a:cs typeface="Consolas"/>
              </a:rPr>
              <a:t>Pagina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&lt;/title&gt;</a:t>
            </a:r>
            <a:endParaRPr sz="1400">
              <a:latin typeface="Consolas"/>
              <a:cs typeface="Consolas"/>
            </a:endParaRPr>
          </a:p>
          <a:p>
            <a:pPr marL="28829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&lt;/head&gt;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8829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&lt;body&gt;</a:t>
            </a:r>
            <a:endParaRPr sz="1400">
              <a:latin typeface="Consolas"/>
              <a:cs typeface="Consolas"/>
            </a:endParaRPr>
          </a:p>
          <a:p>
            <a:pPr marL="44640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&lt;h1&gt;</a:t>
            </a:r>
            <a:r>
              <a:rPr sz="1400" dirty="0">
                <a:solidFill>
                  <a:srgbClr val="205868"/>
                </a:solidFill>
                <a:latin typeface="Consolas"/>
                <a:cs typeface="Consolas"/>
              </a:rPr>
              <a:t>Primeira</a:t>
            </a:r>
            <a:r>
              <a:rPr sz="1400" spc="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205868"/>
                </a:solidFill>
                <a:latin typeface="Consolas"/>
                <a:cs typeface="Consolas"/>
              </a:rPr>
              <a:t>Pagina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&lt;/h1&gt;</a:t>
            </a:r>
            <a:endParaRPr sz="1400">
              <a:latin typeface="Consolas"/>
              <a:cs typeface="Consolas"/>
            </a:endParaRPr>
          </a:p>
          <a:p>
            <a:pPr marL="44640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&lt;p&gt;</a:t>
            </a:r>
            <a:r>
              <a:rPr sz="1400" dirty="0">
                <a:solidFill>
                  <a:srgbClr val="205868"/>
                </a:solidFill>
                <a:latin typeface="Consolas"/>
                <a:cs typeface="Consolas"/>
              </a:rPr>
              <a:t>Ola,</a:t>
            </a:r>
            <a:r>
              <a:rPr sz="1400" spc="-2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205868"/>
                </a:solidFill>
                <a:latin typeface="Consolas"/>
                <a:cs typeface="Consolas"/>
              </a:rPr>
              <a:t>mundo!</a:t>
            </a: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&lt;/p&gt;</a:t>
            </a:r>
            <a:endParaRPr sz="1400">
              <a:latin typeface="Consolas"/>
              <a:cs typeface="Consolas"/>
            </a:endParaRPr>
          </a:p>
          <a:p>
            <a:pPr marL="288290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&lt;/body&gt;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&lt;/html&gt;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30083" y="1318234"/>
            <a:ext cx="943610" cy="676910"/>
            <a:chOff x="7530083" y="1318234"/>
            <a:chExt cx="943610" cy="6769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7515" y="1321333"/>
              <a:ext cx="888504" cy="6202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0083" y="1318234"/>
              <a:ext cx="943368" cy="67668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187" y="1341119"/>
              <a:ext cx="807719" cy="5394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730490" y="1397635"/>
            <a:ext cx="5492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tml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57188" y="1875853"/>
            <a:ext cx="1551940" cy="873760"/>
            <a:chOff x="6457188" y="1875853"/>
            <a:chExt cx="1551940" cy="873760"/>
          </a:xfrm>
        </p:grpSpPr>
        <p:sp>
          <p:nvSpPr>
            <p:cNvPr id="15" name="object 15"/>
            <p:cNvSpPr/>
            <p:nvPr/>
          </p:nvSpPr>
          <p:spPr>
            <a:xfrm>
              <a:off x="6952488" y="1880616"/>
              <a:ext cx="1051560" cy="215900"/>
            </a:xfrm>
            <a:custGeom>
              <a:avLst/>
              <a:gdLst/>
              <a:ahLst/>
              <a:cxnLst/>
              <a:rect l="l" t="t" r="r" b="b"/>
              <a:pathLst>
                <a:path w="1051559" h="215900">
                  <a:moveTo>
                    <a:pt x="1051305" y="0"/>
                  </a:moveTo>
                  <a:lnTo>
                    <a:pt x="1051305" y="107823"/>
                  </a:lnTo>
                  <a:lnTo>
                    <a:pt x="0" y="107823"/>
                  </a:lnTo>
                  <a:lnTo>
                    <a:pt x="0" y="215646"/>
                  </a:lnTo>
                </a:path>
              </a:pathLst>
            </a:custGeom>
            <a:ln w="9525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5956" y="2075713"/>
              <a:ext cx="890028" cy="6202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7188" y="2074189"/>
              <a:ext cx="986015" cy="6751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8628" y="2095500"/>
              <a:ext cx="809244" cy="53949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657847" y="2152649"/>
            <a:ext cx="590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922264" y="2630233"/>
            <a:ext cx="1035050" cy="873760"/>
            <a:chOff x="5922264" y="2630233"/>
            <a:chExt cx="1035050" cy="873760"/>
          </a:xfrm>
        </p:grpSpPr>
        <p:sp>
          <p:nvSpPr>
            <p:cNvPr id="21" name="object 21"/>
            <p:cNvSpPr/>
            <p:nvPr/>
          </p:nvSpPr>
          <p:spPr>
            <a:xfrm>
              <a:off x="6426708" y="2634995"/>
              <a:ext cx="525780" cy="215900"/>
            </a:xfrm>
            <a:custGeom>
              <a:avLst/>
              <a:gdLst/>
              <a:ahLst/>
              <a:cxnLst/>
              <a:rect l="l" t="t" r="r" b="b"/>
              <a:pathLst>
                <a:path w="525779" h="215900">
                  <a:moveTo>
                    <a:pt x="525652" y="0"/>
                  </a:moveTo>
                  <a:lnTo>
                    <a:pt x="525652" y="107823"/>
                  </a:lnTo>
                  <a:lnTo>
                    <a:pt x="0" y="107823"/>
                  </a:lnTo>
                  <a:lnTo>
                    <a:pt x="0" y="21564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176" y="2830093"/>
              <a:ext cx="890028" cy="6202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2264" y="2828569"/>
              <a:ext cx="1004303" cy="6751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2848" y="2849879"/>
              <a:ext cx="809244" cy="53949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122923" y="2906979"/>
            <a:ext cx="6089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947725" y="2630233"/>
            <a:ext cx="974090" cy="873760"/>
            <a:chOff x="6947725" y="2630233"/>
            <a:chExt cx="974090" cy="873760"/>
          </a:xfrm>
        </p:grpSpPr>
        <p:sp>
          <p:nvSpPr>
            <p:cNvPr id="27" name="object 27"/>
            <p:cNvSpPr/>
            <p:nvPr/>
          </p:nvSpPr>
          <p:spPr>
            <a:xfrm>
              <a:off x="6952488" y="2634995"/>
              <a:ext cx="525780" cy="215900"/>
            </a:xfrm>
            <a:custGeom>
              <a:avLst/>
              <a:gdLst/>
              <a:ahLst/>
              <a:cxnLst/>
              <a:rect l="l" t="t" r="r" b="b"/>
              <a:pathLst>
                <a:path w="525779" h="215900">
                  <a:moveTo>
                    <a:pt x="0" y="0"/>
                  </a:moveTo>
                  <a:lnTo>
                    <a:pt x="0" y="107823"/>
                  </a:lnTo>
                  <a:lnTo>
                    <a:pt x="525652" y="107823"/>
                  </a:lnTo>
                  <a:lnTo>
                    <a:pt x="525652" y="21564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1736" y="2830093"/>
              <a:ext cx="890028" cy="62024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9356" y="2828569"/>
              <a:ext cx="873251" cy="67510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4408" y="2849879"/>
              <a:ext cx="809244" cy="53949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239761" y="2906979"/>
            <a:ext cx="4787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031735" y="3384613"/>
            <a:ext cx="890269" cy="820419"/>
            <a:chOff x="7031735" y="3384613"/>
            <a:chExt cx="890269" cy="820419"/>
          </a:xfrm>
        </p:grpSpPr>
        <p:sp>
          <p:nvSpPr>
            <p:cNvPr id="33" name="object 33"/>
            <p:cNvSpPr/>
            <p:nvPr/>
          </p:nvSpPr>
          <p:spPr>
            <a:xfrm>
              <a:off x="7478267" y="3389376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646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1735" y="3585984"/>
              <a:ext cx="890028" cy="6187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2319" y="3662184"/>
              <a:ext cx="716292" cy="49071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74407" y="3605784"/>
              <a:ext cx="809625" cy="538480"/>
            </a:xfrm>
            <a:custGeom>
              <a:avLst/>
              <a:gdLst/>
              <a:ahLst/>
              <a:cxnLst/>
              <a:rect l="l" t="t" r="r" b="b"/>
              <a:pathLst>
                <a:path w="809625" h="538479">
                  <a:moveTo>
                    <a:pt x="755396" y="0"/>
                  </a:moveTo>
                  <a:lnTo>
                    <a:pt x="53848" y="0"/>
                  </a:lnTo>
                  <a:lnTo>
                    <a:pt x="32896" y="4234"/>
                  </a:lnTo>
                  <a:lnTo>
                    <a:pt x="15779" y="15779"/>
                  </a:lnTo>
                  <a:lnTo>
                    <a:pt x="4234" y="32896"/>
                  </a:lnTo>
                  <a:lnTo>
                    <a:pt x="0" y="53847"/>
                  </a:lnTo>
                  <a:lnTo>
                    <a:pt x="0" y="484123"/>
                  </a:lnTo>
                  <a:lnTo>
                    <a:pt x="4234" y="505075"/>
                  </a:lnTo>
                  <a:lnTo>
                    <a:pt x="15779" y="522192"/>
                  </a:lnTo>
                  <a:lnTo>
                    <a:pt x="32896" y="533737"/>
                  </a:lnTo>
                  <a:lnTo>
                    <a:pt x="53848" y="537971"/>
                  </a:lnTo>
                  <a:lnTo>
                    <a:pt x="755396" y="537971"/>
                  </a:lnTo>
                  <a:lnTo>
                    <a:pt x="776347" y="533737"/>
                  </a:lnTo>
                  <a:lnTo>
                    <a:pt x="793464" y="522192"/>
                  </a:lnTo>
                  <a:lnTo>
                    <a:pt x="805009" y="505075"/>
                  </a:lnTo>
                  <a:lnTo>
                    <a:pt x="809244" y="484123"/>
                  </a:lnTo>
                  <a:lnTo>
                    <a:pt x="809244" y="53847"/>
                  </a:lnTo>
                  <a:lnTo>
                    <a:pt x="805009" y="32896"/>
                  </a:lnTo>
                  <a:lnTo>
                    <a:pt x="793464" y="15779"/>
                  </a:lnTo>
                  <a:lnTo>
                    <a:pt x="776347" y="4234"/>
                  </a:lnTo>
                  <a:lnTo>
                    <a:pt x="755396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239761" y="3702177"/>
            <a:ext cx="47815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7310" marR="5080" indent="-55244">
              <a:lnSpc>
                <a:spcPts val="1100"/>
              </a:lnSpc>
              <a:spcBef>
                <a:spcPts val="215"/>
              </a:spcBef>
            </a:pP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  página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999285" y="1875853"/>
            <a:ext cx="1547495" cy="873760"/>
            <a:chOff x="7999285" y="1875853"/>
            <a:chExt cx="1547495" cy="873760"/>
          </a:xfrm>
        </p:grpSpPr>
        <p:sp>
          <p:nvSpPr>
            <p:cNvPr id="39" name="object 39"/>
            <p:cNvSpPr/>
            <p:nvPr/>
          </p:nvSpPr>
          <p:spPr>
            <a:xfrm>
              <a:off x="8004047" y="1880616"/>
              <a:ext cx="1051560" cy="215900"/>
            </a:xfrm>
            <a:custGeom>
              <a:avLst/>
              <a:gdLst/>
              <a:ahLst/>
              <a:cxnLst/>
              <a:rect l="l" t="t" r="r" b="b"/>
              <a:pathLst>
                <a:path w="1051559" h="215900">
                  <a:moveTo>
                    <a:pt x="0" y="0"/>
                  </a:moveTo>
                  <a:lnTo>
                    <a:pt x="0" y="107823"/>
                  </a:lnTo>
                  <a:lnTo>
                    <a:pt x="1051305" y="107823"/>
                  </a:lnTo>
                  <a:lnTo>
                    <a:pt x="1051305" y="215646"/>
                  </a:lnTo>
                </a:path>
              </a:pathLst>
            </a:custGeom>
            <a:ln w="9525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5" y="2075713"/>
              <a:ext cx="888504" cy="62024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58783" y="2074189"/>
              <a:ext cx="987577" cy="67510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51747" y="2095500"/>
              <a:ext cx="807720" cy="53949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760332" y="2152649"/>
            <a:ext cx="5918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body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083295" y="2630233"/>
            <a:ext cx="977265" cy="873760"/>
            <a:chOff x="8083295" y="2630233"/>
            <a:chExt cx="977265" cy="873760"/>
          </a:xfrm>
        </p:grpSpPr>
        <p:sp>
          <p:nvSpPr>
            <p:cNvPr id="45" name="object 45"/>
            <p:cNvSpPr/>
            <p:nvPr/>
          </p:nvSpPr>
          <p:spPr>
            <a:xfrm>
              <a:off x="8529827" y="2634995"/>
              <a:ext cx="525780" cy="215900"/>
            </a:xfrm>
            <a:custGeom>
              <a:avLst/>
              <a:gdLst/>
              <a:ahLst/>
              <a:cxnLst/>
              <a:rect l="l" t="t" r="r" b="b"/>
              <a:pathLst>
                <a:path w="525779" h="215900">
                  <a:moveTo>
                    <a:pt x="525652" y="0"/>
                  </a:moveTo>
                  <a:lnTo>
                    <a:pt x="525652" y="107823"/>
                  </a:lnTo>
                  <a:lnTo>
                    <a:pt x="0" y="107823"/>
                  </a:lnTo>
                  <a:lnTo>
                    <a:pt x="0" y="21564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3295" y="2830093"/>
              <a:ext cx="888504" cy="62024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73211" y="2828569"/>
              <a:ext cx="708659" cy="67510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5967" y="2849879"/>
              <a:ext cx="807720" cy="53949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373618" y="2906979"/>
            <a:ext cx="3130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h1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83295" y="3384613"/>
            <a:ext cx="889000" cy="820419"/>
            <a:chOff x="8083295" y="3384613"/>
            <a:chExt cx="889000" cy="820419"/>
          </a:xfrm>
        </p:grpSpPr>
        <p:sp>
          <p:nvSpPr>
            <p:cNvPr id="51" name="object 51"/>
            <p:cNvSpPr/>
            <p:nvPr/>
          </p:nvSpPr>
          <p:spPr>
            <a:xfrm>
              <a:off x="8529827" y="3389376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646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83295" y="3585984"/>
              <a:ext cx="888504" cy="6187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20455" y="3681958"/>
              <a:ext cx="640105" cy="44960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125967" y="3605784"/>
              <a:ext cx="807720" cy="538480"/>
            </a:xfrm>
            <a:custGeom>
              <a:avLst/>
              <a:gdLst/>
              <a:ahLst/>
              <a:cxnLst/>
              <a:rect l="l" t="t" r="r" b="b"/>
              <a:pathLst>
                <a:path w="807720" h="538479">
                  <a:moveTo>
                    <a:pt x="753872" y="0"/>
                  </a:moveTo>
                  <a:lnTo>
                    <a:pt x="53848" y="0"/>
                  </a:lnTo>
                  <a:lnTo>
                    <a:pt x="32896" y="4234"/>
                  </a:lnTo>
                  <a:lnTo>
                    <a:pt x="15779" y="15779"/>
                  </a:lnTo>
                  <a:lnTo>
                    <a:pt x="4234" y="32896"/>
                  </a:lnTo>
                  <a:lnTo>
                    <a:pt x="0" y="53847"/>
                  </a:lnTo>
                  <a:lnTo>
                    <a:pt x="0" y="484123"/>
                  </a:lnTo>
                  <a:lnTo>
                    <a:pt x="4234" y="505075"/>
                  </a:lnTo>
                  <a:lnTo>
                    <a:pt x="15779" y="522192"/>
                  </a:lnTo>
                  <a:lnTo>
                    <a:pt x="32896" y="533737"/>
                  </a:lnTo>
                  <a:lnTo>
                    <a:pt x="53848" y="537971"/>
                  </a:lnTo>
                  <a:lnTo>
                    <a:pt x="753872" y="537971"/>
                  </a:lnTo>
                  <a:lnTo>
                    <a:pt x="774823" y="533737"/>
                  </a:lnTo>
                  <a:lnTo>
                    <a:pt x="791940" y="522192"/>
                  </a:lnTo>
                  <a:lnTo>
                    <a:pt x="803485" y="505075"/>
                  </a:lnTo>
                  <a:lnTo>
                    <a:pt x="807720" y="484123"/>
                  </a:lnTo>
                  <a:lnTo>
                    <a:pt x="807720" y="53847"/>
                  </a:lnTo>
                  <a:lnTo>
                    <a:pt x="803485" y="32896"/>
                  </a:lnTo>
                  <a:lnTo>
                    <a:pt x="791940" y="15779"/>
                  </a:lnTo>
                  <a:lnTo>
                    <a:pt x="774823" y="4234"/>
                  </a:lnTo>
                  <a:lnTo>
                    <a:pt x="753872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320785" y="3717797"/>
            <a:ext cx="419100" cy="2895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5244" marR="5080" indent="-43180">
              <a:lnSpc>
                <a:spcPts val="1000"/>
              </a:lnSpc>
              <a:spcBef>
                <a:spcPts val="2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Prim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ei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ra 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Pagina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9050845" y="2630233"/>
            <a:ext cx="972819" cy="873760"/>
            <a:chOff x="9050845" y="2630233"/>
            <a:chExt cx="972819" cy="873760"/>
          </a:xfrm>
        </p:grpSpPr>
        <p:sp>
          <p:nvSpPr>
            <p:cNvPr id="57" name="object 57"/>
            <p:cNvSpPr/>
            <p:nvPr/>
          </p:nvSpPr>
          <p:spPr>
            <a:xfrm>
              <a:off x="9055607" y="2634995"/>
              <a:ext cx="525780" cy="215900"/>
            </a:xfrm>
            <a:custGeom>
              <a:avLst/>
              <a:gdLst/>
              <a:ahLst/>
              <a:cxnLst/>
              <a:rect l="l" t="t" r="r" b="b"/>
              <a:pathLst>
                <a:path w="525779" h="215900">
                  <a:moveTo>
                    <a:pt x="0" y="0"/>
                  </a:moveTo>
                  <a:lnTo>
                    <a:pt x="0" y="107823"/>
                  </a:lnTo>
                  <a:lnTo>
                    <a:pt x="525652" y="107823"/>
                  </a:lnTo>
                  <a:lnTo>
                    <a:pt x="525652" y="21564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4855" y="2830093"/>
              <a:ext cx="888504" cy="62024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94875" y="2828569"/>
              <a:ext cx="566966" cy="67510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77527" y="2849879"/>
              <a:ext cx="807720" cy="539496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9496425" y="2906979"/>
            <a:ext cx="1720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116568" y="3389376"/>
            <a:ext cx="923925" cy="815340"/>
            <a:chOff x="9116568" y="3389376"/>
            <a:chExt cx="923925" cy="815340"/>
          </a:xfrm>
        </p:grpSpPr>
        <p:sp>
          <p:nvSpPr>
            <p:cNvPr id="63" name="object 63"/>
            <p:cNvSpPr/>
            <p:nvPr/>
          </p:nvSpPr>
          <p:spPr>
            <a:xfrm>
              <a:off x="9581388" y="3389376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646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34856" y="3585984"/>
              <a:ext cx="888504" cy="61873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16568" y="3724643"/>
              <a:ext cx="923569" cy="36882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177528" y="3605784"/>
              <a:ext cx="807720" cy="538480"/>
            </a:xfrm>
            <a:custGeom>
              <a:avLst/>
              <a:gdLst/>
              <a:ahLst/>
              <a:cxnLst/>
              <a:rect l="l" t="t" r="r" b="b"/>
              <a:pathLst>
                <a:path w="807720" h="538479">
                  <a:moveTo>
                    <a:pt x="753872" y="0"/>
                  </a:moveTo>
                  <a:lnTo>
                    <a:pt x="53848" y="0"/>
                  </a:lnTo>
                  <a:lnTo>
                    <a:pt x="32896" y="4234"/>
                  </a:lnTo>
                  <a:lnTo>
                    <a:pt x="15779" y="15779"/>
                  </a:lnTo>
                  <a:lnTo>
                    <a:pt x="4234" y="32896"/>
                  </a:lnTo>
                  <a:lnTo>
                    <a:pt x="0" y="53847"/>
                  </a:lnTo>
                  <a:lnTo>
                    <a:pt x="0" y="484123"/>
                  </a:lnTo>
                  <a:lnTo>
                    <a:pt x="4234" y="505075"/>
                  </a:lnTo>
                  <a:lnTo>
                    <a:pt x="15779" y="522192"/>
                  </a:lnTo>
                  <a:lnTo>
                    <a:pt x="32896" y="533737"/>
                  </a:lnTo>
                  <a:lnTo>
                    <a:pt x="53848" y="537971"/>
                  </a:lnTo>
                  <a:lnTo>
                    <a:pt x="753872" y="537971"/>
                  </a:lnTo>
                  <a:lnTo>
                    <a:pt x="774823" y="533737"/>
                  </a:lnTo>
                  <a:lnTo>
                    <a:pt x="791940" y="522192"/>
                  </a:lnTo>
                  <a:lnTo>
                    <a:pt x="803485" y="505075"/>
                  </a:lnTo>
                  <a:lnTo>
                    <a:pt x="807720" y="484123"/>
                  </a:lnTo>
                  <a:lnTo>
                    <a:pt x="807720" y="53847"/>
                  </a:lnTo>
                  <a:lnTo>
                    <a:pt x="803485" y="32896"/>
                  </a:lnTo>
                  <a:lnTo>
                    <a:pt x="791940" y="15779"/>
                  </a:lnTo>
                  <a:lnTo>
                    <a:pt x="774823" y="4234"/>
                  </a:lnTo>
                  <a:lnTo>
                    <a:pt x="753872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230614" y="3766820"/>
            <a:ext cx="7035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Ola,</a:t>
            </a:r>
            <a:r>
              <a:rPr sz="1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mundo!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103365" y="4274565"/>
            <a:ext cx="37572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Abstração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correspondente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967483" y="4658855"/>
            <a:ext cx="8080375" cy="1772920"/>
            <a:chOff x="1967483" y="4658855"/>
            <a:chExt cx="8080375" cy="1772920"/>
          </a:xfrm>
        </p:grpSpPr>
        <p:pic>
          <p:nvPicPr>
            <p:cNvPr id="70" name="object 7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94915" y="4671072"/>
              <a:ext cx="8052816" cy="170230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67483" y="4658855"/>
              <a:ext cx="8049768" cy="177241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2063495" y="4739640"/>
            <a:ext cx="7920355" cy="1569720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187960">
              <a:lnSpc>
                <a:spcPct val="100000"/>
              </a:lnSpc>
              <a:spcBef>
                <a:spcPts val="270"/>
              </a:spcBef>
            </a:pPr>
            <a:r>
              <a:rPr sz="1600" b="1" spc="-5" dirty="0">
                <a:solidFill>
                  <a:srgbClr val="205868"/>
                </a:solidFill>
                <a:latin typeface="Calibri"/>
                <a:cs typeface="Calibri"/>
              </a:rPr>
              <a:t>Nota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:</a:t>
            </a:r>
            <a:r>
              <a:rPr sz="16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carregar</a:t>
            </a:r>
            <a:r>
              <a:rPr sz="16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 página,</a:t>
            </a:r>
            <a:r>
              <a:rPr sz="16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navegador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faz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varredura</a:t>
            </a:r>
            <a:r>
              <a:rPr sz="1600" spc="6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código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HTML e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monta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uma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estrutura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dados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internamente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denominada</a:t>
            </a:r>
            <a:r>
              <a:rPr sz="16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1600" b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16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representação</a:t>
            </a:r>
            <a:r>
              <a:rPr sz="1600" spc="5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em 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memória</a:t>
            </a:r>
            <a:r>
              <a:rPr sz="16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toda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a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estrutura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documento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HTML.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Nessa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estrutura,</a:t>
            </a:r>
            <a:r>
              <a:rPr sz="16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cada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elemento,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comentário</a:t>
            </a:r>
            <a:r>
              <a:rPr sz="16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texto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documento</a:t>
            </a:r>
            <a:r>
              <a:rPr sz="16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HTML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representado</a:t>
            </a:r>
            <a:r>
              <a:rPr sz="1600" spc="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como</a:t>
            </a:r>
            <a:r>
              <a:rPr sz="16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objeto,</a:t>
            </a:r>
            <a:r>
              <a:rPr sz="16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denominado</a:t>
            </a:r>
            <a:r>
              <a:rPr sz="1600" spc="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. </a:t>
            </a:r>
            <a:r>
              <a:rPr sz="1600" spc="-3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estrutura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r>
              <a:rPr sz="16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utilizada</a:t>
            </a:r>
            <a:r>
              <a:rPr sz="16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manipular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documento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HTML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dinamicamente,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utilizando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programação,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r>
              <a:rPr sz="1600" b="1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205868"/>
                </a:solidFill>
                <a:latin typeface="Calibri"/>
                <a:cs typeface="Calibri"/>
              </a:rPr>
              <a:t>API</a:t>
            </a:r>
            <a:r>
              <a:rPr sz="1600" b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JavaScript.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6354" y="235458"/>
            <a:ext cx="7014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Tipos</a:t>
            </a:r>
            <a:r>
              <a:rPr spc="-15" dirty="0"/>
              <a:t> </a:t>
            </a:r>
            <a:r>
              <a:rPr spc="-5" dirty="0"/>
              <a:t>dos</a:t>
            </a:r>
            <a:r>
              <a:rPr spc="-15" dirty="0"/>
              <a:t> Objetos</a:t>
            </a:r>
            <a:r>
              <a:rPr spc="-10" dirty="0"/>
              <a:t> </a:t>
            </a:r>
            <a:r>
              <a:rPr spc="-5" dirty="0"/>
              <a:t>na</a:t>
            </a:r>
            <a:r>
              <a:rPr spc="-15" dirty="0"/>
              <a:t> Árvore</a:t>
            </a:r>
            <a:r>
              <a:rPr spc="-5" dirty="0"/>
              <a:t> DOM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84120" y="2825495"/>
            <a:ext cx="1285240" cy="553720"/>
            <a:chOff x="2484120" y="2825495"/>
            <a:chExt cx="1285240" cy="553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4120" y="2848343"/>
              <a:ext cx="1284732" cy="4145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6060" y="2825495"/>
              <a:ext cx="719315" cy="5532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52700" y="2916935"/>
              <a:ext cx="1152525" cy="281940"/>
            </a:xfrm>
            <a:custGeom>
              <a:avLst/>
              <a:gdLst/>
              <a:ahLst/>
              <a:cxnLst/>
              <a:rect l="l" t="t" r="r" b="b"/>
              <a:pathLst>
                <a:path w="1152525" h="281939">
                  <a:moveTo>
                    <a:pt x="1152144" y="0"/>
                  </a:moveTo>
                  <a:lnTo>
                    <a:pt x="0" y="0"/>
                  </a:lnTo>
                  <a:lnTo>
                    <a:pt x="0" y="281939"/>
                  </a:lnTo>
                  <a:lnTo>
                    <a:pt x="1152144" y="281939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2700" y="2916935"/>
              <a:ext cx="1152525" cy="281940"/>
            </a:xfrm>
            <a:custGeom>
              <a:avLst/>
              <a:gdLst/>
              <a:ahLst/>
              <a:cxnLst/>
              <a:rect l="l" t="t" r="r" b="b"/>
              <a:pathLst>
                <a:path w="1152525" h="281939">
                  <a:moveTo>
                    <a:pt x="0" y="281939"/>
                  </a:moveTo>
                  <a:lnTo>
                    <a:pt x="1152144" y="281939"/>
                  </a:lnTo>
                  <a:lnTo>
                    <a:pt x="1152144" y="0"/>
                  </a:lnTo>
                  <a:lnTo>
                    <a:pt x="0" y="0"/>
                  </a:lnTo>
                  <a:lnTo>
                    <a:pt x="0" y="281939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52700" y="2916935"/>
            <a:ext cx="1152525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89"/>
              </a:lnSpc>
            </a:pPr>
            <a:r>
              <a:rPr sz="1600" spc="-125" dirty="0">
                <a:solidFill>
                  <a:srgbClr val="205868"/>
                </a:solidFill>
                <a:latin typeface="Trebuchet MS"/>
                <a:cs typeface="Trebuchet MS"/>
              </a:rPr>
              <a:t>Text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52671" y="2484882"/>
            <a:ext cx="1285240" cy="902969"/>
            <a:chOff x="3852671" y="2484882"/>
            <a:chExt cx="1285240" cy="902969"/>
          </a:xfrm>
        </p:grpSpPr>
        <p:sp>
          <p:nvSpPr>
            <p:cNvPr id="10" name="object 10"/>
            <p:cNvSpPr/>
            <p:nvPr/>
          </p:nvSpPr>
          <p:spPr>
            <a:xfrm>
              <a:off x="4434585" y="2484882"/>
              <a:ext cx="127000" cy="360045"/>
            </a:xfrm>
            <a:custGeom>
              <a:avLst/>
              <a:gdLst/>
              <a:ahLst/>
              <a:cxnLst/>
              <a:rect l="l" t="t" r="r" b="b"/>
              <a:pathLst>
                <a:path w="127000" h="360044">
                  <a:moveTo>
                    <a:pt x="63500" y="76200"/>
                  </a:moveTo>
                  <a:lnTo>
                    <a:pt x="50800" y="86360"/>
                  </a:lnTo>
                  <a:lnTo>
                    <a:pt x="50800" y="360044"/>
                  </a:lnTo>
                  <a:lnTo>
                    <a:pt x="76200" y="360044"/>
                  </a:lnTo>
                  <a:lnTo>
                    <a:pt x="76200" y="86360"/>
                  </a:lnTo>
                  <a:lnTo>
                    <a:pt x="63500" y="76200"/>
                  </a:lnTo>
                  <a:close/>
                </a:path>
                <a:path w="127000" h="360044">
                  <a:moveTo>
                    <a:pt x="63500" y="0"/>
                  </a:moveTo>
                  <a:lnTo>
                    <a:pt x="0" y="127000"/>
                  </a:lnTo>
                  <a:lnTo>
                    <a:pt x="50800" y="86360"/>
                  </a:lnTo>
                  <a:lnTo>
                    <a:pt x="50800" y="76200"/>
                  </a:lnTo>
                  <a:lnTo>
                    <a:pt x="101600" y="76200"/>
                  </a:lnTo>
                  <a:lnTo>
                    <a:pt x="63500" y="0"/>
                  </a:lnTo>
                  <a:close/>
                </a:path>
                <a:path w="127000" h="360044">
                  <a:moveTo>
                    <a:pt x="101600" y="76200"/>
                  </a:moveTo>
                  <a:lnTo>
                    <a:pt x="76200" y="76200"/>
                  </a:lnTo>
                  <a:lnTo>
                    <a:pt x="76200" y="86360"/>
                  </a:lnTo>
                  <a:lnTo>
                    <a:pt x="127000" y="127000"/>
                  </a:lnTo>
                  <a:lnTo>
                    <a:pt x="101600" y="76200"/>
                  </a:lnTo>
                  <a:close/>
                </a:path>
                <a:path w="127000" h="360044">
                  <a:moveTo>
                    <a:pt x="63500" y="76200"/>
                  </a:moveTo>
                  <a:lnTo>
                    <a:pt x="50800" y="76200"/>
                  </a:lnTo>
                  <a:lnTo>
                    <a:pt x="50800" y="86360"/>
                  </a:lnTo>
                  <a:lnTo>
                    <a:pt x="63500" y="76200"/>
                  </a:lnTo>
                  <a:close/>
                </a:path>
                <a:path w="127000" h="360044">
                  <a:moveTo>
                    <a:pt x="76200" y="76200"/>
                  </a:moveTo>
                  <a:lnTo>
                    <a:pt x="63500" y="76200"/>
                  </a:lnTo>
                  <a:lnTo>
                    <a:pt x="76200" y="8636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2671" y="2855976"/>
              <a:ext cx="1284731" cy="4160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0019" y="2834640"/>
              <a:ext cx="1045476" cy="55321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921252" y="2924555"/>
            <a:ext cx="1152525" cy="28384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6854">
              <a:lnSpc>
                <a:spcPts val="1900"/>
              </a:lnSpc>
            </a:pPr>
            <a:r>
              <a:rPr sz="1600" spc="-90" dirty="0">
                <a:solidFill>
                  <a:srgbClr val="205868"/>
                </a:solidFill>
                <a:latin typeface="Trebuchet MS"/>
                <a:cs typeface="Trebuchet MS"/>
              </a:rPr>
              <a:t>Element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19700" y="2834639"/>
            <a:ext cx="1285240" cy="553720"/>
            <a:chOff x="5219700" y="2834639"/>
            <a:chExt cx="1285240" cy="55372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9700" y="2855975"/>
              <a:ext cx="1284731" cy="4160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6088" y="2834639"/>
              <a:ext cx="1170444" cy="55321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288279" y="2924555"/>
            <a:ext cx="1152525" cy="28384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5895">
              <a:lnSpc>
                <a:spcPts val="1900"/>
              </a:lnSpc>
            </a:pPr>
            <a:r>
              <a:rPr sz="1600" spc="-85" dirty="0">
                <a:solidFill>
                  <a:srgbClr val="205868"/>
                </a:solidFill>
                <a:latin typeface="Trebuchet MS"/>
                <a:cs typeface="Trebuchet MS"/>
              </a:rPr>
              <a:t>Comment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64279" y="1988820"/>
            <a:ext cx="1460500" cy="553720"/>
            <a:chOff x="3764279" y="1988820"/>
            <a:chExt cx="1460500" cy="55372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4279" y="2010156"/>
              <a:ext cx="1459991" cy="41605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8891" y="1988820"/>
              <a:ext cx="812279" cy="55321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832859" y="2078735"/>
            <a:ext cx="1327785" cy="28384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3230">
              <a:lnSpc>
                <a:spcPts val="1895"/>
              </a:lnSpc>
            </a:pPr>
            <a:r>
              <a:rPr sz="1600" spc="-45" dirty="0">
                <a:solidFill>
                  <a:srgbClr val="205868"/>
                </a:solidFill>
                <a:latin typeface="Trebuchet MS"/>
                <a:cs typeface="Trebuchet MS"/>
              </a:rPr>
              <a:t>Node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78935" y="3774947"/>
            <a:ext cx="1644650" cy="525780"/>
            <a:chOff x="3678935" y="3774947"/>
            <a:chExt cx="1644650" cy="52578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8935" y="3793248"/>
              <a:ext cx="1644395" cy="3992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8183" y="3774947"/>
              <a:ext cx="1485900" cy="52578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747515" y="3861815"/>
            <a:ext cx="1511935" cy="26670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00">
              <a:lnSpc>
                <a:spcPts val="1789"/>
              </a:lnSpc>
            </a:pPr>
            <a:r>
              <a:rPr sz="1500" spc="-30" dirty="0">
                <a:solidFill>
                  <a:srgbClr val="205868"/>
                </a:solidFill>
                <a:latin typeface="Trebuchet MS"/>
                <a:cs typeface="Trebuchet MS"/>
              </a:rPr>
              <a:t>HTMLElement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3624" y="4864620"/>
            <a:ext cx="1932939" cy="527685"/>
            <a:chOff x="1563624" y="4864620"/>
            <a:chExt cx="1932939" cy="52768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624" y="4882908"/>
              <a:ext cx="1932431" cy="3992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008" y="4864620"/>
              <a:ext cx="1879091" cy="52729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32204" y="4951476"/>
            <a:ext cx="1800225" cy="26670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795"/>
              </a:lnSpc>
            </a:pPr>
            <a:r>
              <a:rPr sz="1500" spc="-35" dirty="0">
                <a:solidFill>
                  <a:srgbClr val="205868"/>
                </a:solidFill>
                <a:latin typeface="Trebuchet MS"/>
                <a:cs typeface="Trebuchet MS"/>
              </a:rPr>
              <a:t>HTMLBodyElement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35679" y="4846320"/>
            <a:ext cx="1932939" cy="525780"/>
            <a:chOff x="3535679" y="4846320"/>
            <a:chExt cx="1932939" cy="525780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35679" y="4864620"/>
              <a:ext cx="1932431" cy="3992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53967" y="4846320"/>
              <a:ext cx="1895856" cy="52578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604259" y="4933188"/>
            <a:ext cx="1800225" cy="26670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8905">
              <a:lnSpc>
                <a:spcPts val="1789"/>
              </a:lnSpc>
            </a:pPr>
            <a:r>
              <a:rPr sz="1500" spc="-40" dirty="0">
                <a:solidFill>
                  <a:srgbClr val="205868"/>
                </a:solidFill>
                <a:latin typeface="Trebuchet MS"/>
                <a:cs typeface="Trebuchet MS"/>
              </a:rPr>
              <a:t>HTMLInputElement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97067" y="4846320"/>
            <a:ext cx="1953895" cy="525780"/>
            <a:chOff x="5497067" y="4846320"/>
            <a:chExt cx="1953895" cy="525780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7735" y="4864620"/>
              <a:ext cx="1933956" cy="3992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97067" y="4846320"/>
              <a:ext cx="1953767" cy="52578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576315" y="4933188"/>
            <a:ext cx="1801495" cy="26670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789"/>
              </a:lnSpc>
            </a:pPr>
            <a:r>
              <a:rPr sz="1500" spc="-45" dirty="0">
                <a:solidFill>
                  <a:srgbClr val="205868"/>
                </a:solidFill>
                <a:latin typeface="Trebuchet MS"/>
                <a:cs typeface="Trebuchet MS"/>
              </a:rPr>
              <a:t>HTMLImageElement</a:t>
            </a:r>
            <a:endParaRPr sz="15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527035" y="1601736"/>
            <a:ext cx="3176270" cy="984885"/>
            <a:chOff x="7527035" y="1601736"/>
            <a:chExt cx="3176270" cy="984885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6847" y="1610855"/>
              <a:ext cx="3156204" cy="91746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27035" y="1601736"/>
              <a:ext cx="3151631" cy="984491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1952244" y="2478785"/>
            <a:ext cx="3707765" cy="2319655"/>
            <a:chOff x="1952244" y="2478785"/>
            <a:chExt cx="3707765" cy="2319655"/>
          </a:xfrm>
        </p:grpSpPr>
        <p:sp>
          <p:nvSpPr>
            <p:cNvPr id="42" name="object 42"/>
            <p:cNvSpPr/>
            <p:nvPr/>
          </p:nvSpPr>
          <p:spPr>
            <a:xfrm>
              <a:off x="3336290" y="2478785"/>
              <a:ext cx="2323465" cy="2319655"/>
            </a:xfrm>
            <a:custGeom>
              <a:avLst/>
              <a:gdLst/>
              <a:ahLst/>
              <a:cxnLst/>
              <a:rect l="l" t="t" r="r" b="b"/>
              <a:pathLst>
                <a:path w="2323465" h="2319654">
                  <a:moveTo>
                    <a:pt x="498729" y="1734312"/>
                  </a:moveTo>
                  <a:lnTo>
                    <a:pt x="449478" y="1755355"/>
                  </a:lnTo>
                  <a:lnTo>
                    <a:pt x="449478" y="1792503"/>
                  </a:lnTo>
                  <a:lnTo>
                    <a:pt x="449300" y="1792351"/>
                  </a:lnTo>
                  <a:lnTo>
                    <a:pt x="449453" y="1792351"/>
                  </a:lnTo>
                  <a:lnTo>
                    <a:pt x="449478" y="1792503"/>
                  </a:lnTo>
                  <a:lnTo>
                    <a:pt x="449478" y="1755355"/>
                  </a:lnTo>
                  <a:lnTo>
                    <a:pt x="368173" y="1790065"/>
                  </a:lnTo>
                  <a:lnTo>
                    <a:pt x="433158" y="1791893"/>
                  </a:lnTo>
                  <a:lnTo>
                    <a:pt x="0" y="2302129"/>
                  </a:lnTo>
                  <a:lnTo>
                    <a:pt x="19304" y="2318639"/>
                  </a:lnTo>
                  <a:lnTo>
                    <a:pt x="452539" y="1808327"/>
                  </a:lnTo>
                  <a:lnTo>
                    <a:pt x="464947" y="1872234"/>
                  </a:lnTo>
                  <a:lnTo>
                    <a:pt x="486498" y="1784223"/>
                  </a:lnTo>
                  <a:lnTo>
                    <a:pt x="498729" y="1734312"/>
                  </a:lnTo>
                  <a:close/>
                </a:path>
                <a:path w="2323465" h="2319654">
                  <a:moveTo>
                    <a:pt x="550926" y="0"/>
                  </a:moveTo>
                  <a:lnTo>
                    <a:pt x="507657" y="23761"/>
                  </a:lnTo>
                  <a:lnTo>
                    <a:pt x="507657" y="62750"/>
                  </a:lnTo>
                  <a:lnTo>
                    <a:pt x="507466" y="62623"/>
                  </a:lnTo>
                  <a:lnTo>
                    <a:pt x="507619" y="62611"/>
                  </a:lnTo>
                  <a:lnTo>
                    <a:pt x="507657" y="62750"/>
                  </a:lnTo>
                  <a:lnTo>
                    <a:pt x="507657" y="23761"/>
                  </a:lnTo>
                  <a:lnTo>
                    <a:pt x="426466" y="68326"/>
                  </a:lnTo>
                  <a:lnTo>
                    <a:pt x="491363" y="63766"/>
                  </a:lnTo>
                  <a:lnTo>
                    <a:pt x="287274" y="358775"/>
                  </a:lnTo>
                  <a:lnTo>
                    <a:pt x="308102" y="373253"/>
                  </a:lnTo>
                  <a:lnTo>
                    <a:pt x="512254" y="78193"/>
                  </a:lnTo>
                  <a:lnTo>
                    <a:pt x="530860" y="140589"/>
                  </a:lnTo>
                  <a:lnTo>
                    <a:pt x="541985" y="62611"/>
                  </a:lnTo>
                  <a:lnTo>
                    <a:pt x="543001" y="55499"/>
                  </a:lnTo>
                  <a:lnTo>
                    <a:pt x="550926" y="0"/>
                  </a:lnTo>
                  <a:close/>
                </a:path>
                <a:path w="2323465" h="2319654">
                  <a:moveTo>
                    <a:pt x="1225296" y="1900936"/>
                  </a:moveTo>
                  <a:lnTo>
                    <a:pt x="1199896" y="1850136"/>
                  </a:lnTo>
                  <a:lnTo>
                    <a:pt x="1161796" y="1773936"/>
                  </a:lnTo>
                  <a:lnTo>
                    <a:pt x="1098296" y="1900936"/>
                  </a:lnTo>
                  <a:lnTo>
                    <a:pt x="1149096" y="1860308"/>
                  </a:lnTo>
                  <a:lnTo>
                    <a:pt x="1149096" y="2310765"/>
                  </a:lnTo>
                  <a:lnTo>
                    <a:pt x="1174496" y="2310765"/>
                  </a:lnTo>
                  <a:lnTo>
                    <a:pt x="1174496" y="1860308"/>
                  </a:lnTo>
                  <a:lnTo>
                    <a:pt x="1225296" y="1900936"/>
                  </a:lnTo>
                  <a:close/>
                </a:path>
                <a:path w="2323465" h="2319654">
                  <a:moveTo>
                    <a:pt x="1225296" y="951484"/>
                  </a:moveTo>
                  <a:lnTo>
                    <a:pt x="1199896" y="900684"/>
                  </a:lnTo>
                  <a:lnTo>
                    <a:pt x="1161796" y="824484"/>
                  </a:lnTo>
                  <a:lnTo>
                    <a:pt x="1098296" y="951484"/>
                  </a:lnTo>
                  <a:lnTo>
                    <a:pt x="1149096" y="910856"/>
                  </a:lnTo>
                  <a:lnTo>
                    <a:pt x="1149096" y="1292479"/>
                  </a:lnTo>
                  <a:lnTo>
                    <a:pt x="1174496" y="1292479"/>
                  </a:lnTo>
                  <a:lnTo>
                    <a:pt x="1174496" y="910856"/>
                  </a:lnTo>
                  <a:lnTo>
                    <a:pt x="1225296" y="951484"/>
                  </a:lnTo>
                  <a:close/>
                </a:path>
                <a:path w="2323465" h="2319654">
                  <a:moveTo>
                    <a:pt x="2037334" y="346202"/>
                  </a:moveTo>
                  <a:lnTo>
                    <a:pt x="1882482" y="81864"/>
                  </a:lnTo>
                  <a:lnTo>
                    <a:pt x="1946783" y="91186"/>
                  </a:lnTo>
                  <a:lnTo>
                    <a:pt x="1918881" y="73025"/>
                  </a:lnTo>
                  <a:lnTo>
                    <a:pt x="1827784" y="13716"/>
                  </a:lnTo>
                  <a:lnTo>
                    <a:pt x="1837182" y="155448"/>
                  </a:lnTo>
                  <a:lnTo>
                    <a:pt x="1860473" y="94615"/>
                  </a:lnTo>
                  <a:lnTo>
                    <a:pt x="2015490" y="359029"/>
                  </a:lnTo>
                  <a:lnTo>
                    <a:pt x="2037334" y="346202"/>
                  </a:lnTo>
                  <a:close/>
                </a:path>
                <a:path w="2323465" h="2319654">
                  <a:moveTo>
                    <a:pt x="2323211" y="2302256"/>
                  </a:moveTo>
                  <a:lnTo>
                    <a:pt x="1892325" y="1829257"/>
                  </a:lnTo>
                  <a:lnTo>
                    <a:pt x="1957197" y="1824990"/>
                  </a:lnTo>
                  <a:lnTo>
                    <a:pt x="1948624" y="1821688"/>
                  </a:lnTo>
                  <a:lnTo>
                    <a:pt x="1824736" y="1773936"/>
                  </a:lnTo>
                  <a:lnTo>
                    <a:pt x="1863344" y="1910588"/>
                  </a:lnTo>
                  <a:lnTo>
                    <a:pt x="1873504" y="1846364"/>
                  </a:lnTo>
                  <a:lnTo>
                    <a:pt x="2304415" y="2319274"/>
                  </a:lnTo>
                  <a:lnTo>
                    <a:pt x="2323211" y="2302256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2244" y="3793248"/>
              <a:ext cx="1645920" cy="3992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10740" y="3774947"/>
              <a:ext cx="1327403" cy="52578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615428" y="1679448"/>
            <a:ext cx="3023870" cy="784860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 marR="127635">
              <a:lnSpc>
                <a:spcPct val="100000"/>
              </a:lnSpc>
              <a:spcBef>
                <a:spcPts val="265"/>
              </a:spcBef>
            </a:pPr>
            <a:r>
              <a:rPr sz="1500" b="1" i="1" spc="-5" dirty="0">
                <a:solidFill>
                  <a:srgbClr val="006FC0"/>
                </a:solidFill>
                <a:latin typeface="Calibri"/>
                <a:cs typeface="Calibri"/>
              </a:rPr>
              <a:t>Node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: 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classe </a:t>
            </a:r>
            <a:r>
              <a:rPr sz="1500" i="1" spc="-10" dirty="0">
                <a:solidFill>
                  <a:srgbClr val="205868"/>
                </a:solidFill>
                <a:latin typeface="Calibri"/>
                <a:cs typeface="Calibri"/>
              </a:rPr>
              <a:t>abstrata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que </a:t>
            </a:r>
            <a:r>
              <a:rPr sz="1500" i="1" spc="-10" dirty="0">
                <a:solidFill>
                  <a:srgbClr val="205868"/>
                </a:solidFill>
                <a:latin typeface="Calibri"/>
                <a:cs typeface="Calibri"/>
              </a:rPr>
              <a:t>fornece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 funcionalidades</a:t>
            </a:r>
            <a:r>
              <a:rPr sz="1500" i="1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básicas.</a:t>
            </a:r>
            <a:r>
              <a:rPr sz="1500" i="1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Ex.: 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548ED4"/>
                </a:solidFill>
                <a:latin typeface="Calibri"/>
                <a:cs typeface="Calibri"/>
              </a:rPr>
              <a:t>parentNode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1500" i="1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548ED4"/>
                </a:solidFill>
                <a:latin typeface="Calibri"/>
                <a:cs typeface="Calibri"/>
              </a:rPr>
              <a:t>nextSibling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548ED4"/>
                </a:solidFill>
                <a:latin typeface="Calibri"/>
                <a:cs typeface="Calibri"/>
              </a:rPr>
              <a:t>childNodes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527035" y="2624327"/>
            <a:ext cx="3208020" cy="1897380"/>
            <a:chOff x="7527035" y="2624327"/>
            <a:chExt cx="3208020" cy="1897380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46847" y="2631947"/>
              <a:ext cx="3156204" cy="18409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27035" y="2624327"/>
              <a:ext cx="3208020" cy="189738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615428" y="2700527"/>
            <a:ext cx="3023870" cy="1708785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 marR="116205">
              <a:lnSpc>
                <a:spcPct val="100000"/>
              </a:lnSpc>
              <a:spcBef>
                <a:spcPts val="265"/>
              </a:spcBef>
            </a:pPr>
            <a:r>
              <a:rPr sz="1500" b="1" i="1" spc="-5" dirty="0">
                <a:solidFill>
                  <a:srgbClr val="006FC0"/>
                </a:solidFill>
                <a:latin typeface="Calibri"/>
                <a:cs typeface="Calibri"/>
              </a:rPr>
              <a:t>Element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: classe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base</a:t>
            </a:r>
            <a:r>
              <a:rPr sz="15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1500" i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os 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elementos HTML da </a:t>
            </a:r>
            <a:r>
              <a:rPr sz="1500" i="1" spc="-10" dirty="0">
                <a:solidFill>
                  <a:srgbClr val="205868"/>
                </a:solidFill>
                <a:latin typeface="Calibri"/>
                <a:cs typeface="Calibri"/>
              </a:rPr>
              <a:t>página. Fornece </a:t>
            </a:r>
            <a:r>
              <a:rPr sz="1500" i="1" spc="-3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funcionalidades</a:t>
            </a:r>
            <a:r>
              <a:rPr sz="1500" i="1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básicas</a:t>
            </a:r>
            <a:r>
              <a:rPr sz="1500" i="1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500" i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nível de 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elemento. Ex.: </a:t>
            </a:r>
            <a:r>
              <a:rPr sz="1500" i="1" spc="-5" dirty="0">
                <a:solidFill>
                  <a:srgbClr val="548ED4"/>
                </a:solidFill>
                <a:latin typeface="Calibri"/>
                <a:cs typeface="Calibri"/>
              </a:rPr>
              <a:t>nextElementSibling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, 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dirty="0">
                <a:solidFill>
                  <a:srgbClr val="548ED4"/>
                </a:solidFill>
                <a:latin typeface="Calibri"/>
                <a:cs typeface="Calibri"/>
              </a:rPr>
              <a:t>children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1500" i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548ED4"/>
                </a:solidFill>
                <a:latin typeface="Calibri"/>
                <a:cs typeface="Calibri"/>
              </a:rPr>
              <a:t>getElementById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, 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10" dirty="0">
                <a:solidFill>
                  <a:srgbClr val="548ED4"/>
                </a:solidFill>
                <a:latin typeface="Calibri"/>
                <a:cs typeface="Calibri"/>
              </a:rPr>
              <a:t>getElementsByTagName</a:t>
            </a:r>
            <a:r>
              <a:rPr sz="1500" i="1" spc="-10" dirty="0">
                <a:solidFill>
                  <a:srgbClr val="205868"/>
                </a:solidFill>
                <a:latin typeface="Calibri"/>
                <a:cs typeface="Calibri"/>
              </a:rPr>
              <a:t>,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548ED4"/>
                </a:solidFill>
                <a:latin typeface="Calibri"/>
                <a:cs typeface="Calibri"/>
              </a:rPr>
              <a:t>querySelector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020823" y="3861815"/>
            <a:ext cx="1513840" cy="26670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9875">
              <a:lnSpc>
                <a:spcPts val="1789"/>
              </a:lnSpc>
            </a:pPr>
            <a:r>
              <a:rPr sz="1500" spc="-55" dirty="0">
                <a:solidFill>
                  <a:srgbClr val="205868"/>
                </a:solidFill>
                <a:latin typeface="Trebuchet MS"/>
                <a:cs typeface="Trebuchet MS"/>
              </a:rPr>
              <a:t>SVGElement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479927" y="3297173"/>
            <a:ext cx="455930" cy="485140"/>
          </a:xfrm>
          <a:custGeom>
            <a:avLst/>
            <a:gdLst/>
            <a:ahLst/>
            <a:cxnLst/>
            <a:rect l="l" t="t" r="r" b="b"/>
            <a:pathLst>
              <a:path w="455929" h="485139">
                <a:moveTo>
                  <a:pt x="387588" y="54325"/>
                </a:moveTo>
                <a:lnTo>
                  <a:pt x="0" y="467487"/>
                </a:lnTo>
                <a:lnTo>
                  <a:pt x="18542" y="484886"/>
                </a:lnTo>
                <a:lnTo>
                  <a:pt x="406168" y="71683"/>
                </a:lnTo>
                <a:lnTo>
                  <a:pt x="403860" y="55625"/>
                </a:lnTo>
                <a:lnTo>
                  <a:pt x="387588" y="54325"/>
                </a:lnTo>
                <a:close/>
              </a:path>
              <a:path w="455929" h="485139">
                <a:moveTo>
                  <a:pt x="441971" y="46862"/>
                </a:moveTo>
                <a:lnTo>
                  <a:pt x="394588" y="46862"/>
                </a:lnTo>
                <a:lnTo>
                  <a:pt x="413131" y="64262"/>
                </a:lnTo>
                <a:lnTo>
                  <a:pt x="406168" y="71683"/>
                </a:lnTo>
                <a:lnTo>
                  <a:pt x="415417" y="136016"/>
                </a:lnTo>
                <a:lnTo>
                  <a:pt x="441971" y="46862"/>
                </a:lnTo>
                <a:close/>
              </a:path>
              <a:path w="455929" h="485139">
                <a:moveTo>
                  <a:pt x="394588" y="46862"/>
                </a:moveTo>
                <a:lnTo>
                  <a:pt x="387588" y="54325"/>
                </a:lnTo>
                <a:lnTo>
                  <a:pt x="403860" y="55625"/>
                </a:lnTo>
                <a:lnTo>
                  <a:pt x="406168" y="71683"/>
                </a:lnTo>
                <a:lnTo>
                  <a:pt x="413131" y="64262"/>
                </a:lnTo>
                <a:lnTo>
                  <a:pt x="394588" y="46862"/>
                </a:lnTo>
                <a:close/>
              </a:path>
              <a:path w="455929" h="485139">
                <a:moveTo>
                  <a:pt x="455930" y="0"/>
                </a:moveTo>
                <a:lnTo>
                  <a:pt x="322834" y="49149"/>
                </a:lnTo>
                <a:lnTo>
                  <a:pt x="387588" y="54325"/>
                </a:lnTo>
                <a:lnTo>
                  <a:pt x="394588" y="46862"/>
                </a:lnTo>
                <a:lnTo>
                  <a:pt x="441971" y="46862"/>
                </a:lnTo>
                <a:lnTo>
                  <a:pt x="45593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7527035" y="4568952"/>
            <a:ext cx="3176270" cy="1211580"/>
            <a:chOff x="7527035" y="4568952"/>
            <a:chExt cx="3176270" cy="1211580"/>
          </a:xfrm>
        </p:grpSpPr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46847" y="4576572"/>
              <a:ext cx="3156204" cy="114908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27035" y="4568952"/>
              <a:ext cx="3150107" cy="121158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615428" y="4645152"/>
            <a:ext cx="3023870" cy="1016635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075" marR="172085">
              <a:lnSpc>
                <a:spcPct val="100000"/>
              </a:lnSpc>
              <a:spcBef>
                <a:spcPts val="275"/>
              </a:spcBef>
            </a:pPr>
            <a:r>
              <a:rPr sz="1500" b="1" i="1" spc="-5" dirty="0">
                <a:solidFill>
                  <a:srgbClr val="006FC0"/>
                </a:solidFill>
                <a:latin typeface="Calibri"/>
                <a:cs typeface="Calibri"/>
              </a:rPr>
              <a:t>HTMLInputElement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: </a:t>
            </a:r>
            <a:r>
              <a:rPr sz="1500" i="1" spc="-10" dirty="0">
                <a:solidFill>
                  <a:srgbClr val="205868"/>
                </a:solidFill>
                <a:latin typeface="Calibri"/>
                <a:cs typeface="Calibri"/>
              </a:rPr>
              <a:t>fornece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 propriedade</a:t>
            </a:r>
            <a:r>
              <a:rPr sz="15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500" i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10" dirty="0">
                <a:solidFill>
                  <a:srgbClr val="205868"/>
                </a:solidFill>
                <a:latin typeface="Calibri"/>
                <a:cs typeface="Calibri"/>
              </a:rPr>
              <a:t>métodos</a:t>
            </a:r>
            <a:r>
              <a:rPr sz="1500" i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adicionais 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para elementos 'input', como </a:t>
            </a:r>
            <a:r>
              <a:rPr sz="1500" i="1" dirty="0">
                <a:solidFill>
                  <a:srgbClr val="548ED4"/>
                </a:solidFill>
                <a:latin typeface="Calibri"/>
                <a:cs typeface="Calibri"/>
              </a:rPr>
              <a:t>value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, </a:t>
            </a:r>
            <a:r>
              <a:rPr sz="1500" i="1" spc="-3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548ED4"/>
                </a:solidFill>
                <a:latin typeface="Calibri"/>
                <a:cs typeface="Calibri"/>
              </a:rPr>
              <a:t>patern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15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500" i="1" spc="-5" dirty="0">
                <a:solidFill>
                  <a:srgbClr val="548ED4"/>
                </a:solidFill>
                <a:latin typeface="Calibri"/>
                <a:cs typeface="Calibri"/>
              </a:rPr>
              <a:t>required</a:t>
            </a:r>
            <a:r>
              <a:rPr sz="1500" i="1" spc="-5" dirty="0">
                <a:solidFill>
                  <a:srgbClr val="205868"/>
                </a:solidFill>
                <a:latin typeface="Calibri"/>
                <a:cs typeface="Calibri"/>
              </a:rPr>
              <a:t>, </a:t>
            </a:r>
            <a:r>
              <a:rPr sz="1500" i="1" spc="-10" dirty="0">
                <a:solidFill>
                  <a:srgbClr val="205868"/>
                </a:solidFill>
                <a:latin typeface="Calibri"/>
                <a:cs typeface="Calibri"/>
              </a:rPr>
              <a:t>etc.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4498" y="2035679"/>
            <a:ext cx="7754620" cy="282765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94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Ecma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International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–</a:t>
            </a:r>
            <a:r>
              <a:rPr sz="21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organização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desenvolve</a:t>
            </a:r>
            <a:r>
              <a:rPr sz="2100" spc="6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padrões</a:t>
            </a:r>
            <a:endParaRPr sz="21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ECMAScript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uma linguagem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padronizada,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especificação</a:t>
            </a:r>
            <a:endParaRPr sz="21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ECMA-262</a:t>
            </a:r>
            <a:r>
              <a:rPr sz="21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nome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padrão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 propriamente</a:t>
            </a:r>
            <a:r>
              <a:rPr sz="21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dito</a:t>
            </a:r>
            <a:endParaRPr sz="21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JavaScript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é uma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implementação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1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linguagem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ECMAScript</a:t>
            </a:r>
            <a:endParaRPr sz="21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Outras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 implementações:</a:t>
            </a:r>
            <a:r>
              <a:rPr sz="21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205868"/>
                </a:solidFill>
                <a:latin typeface="Calibri"/>
                <a:cs typeface="Calibri"/>
              </a:rPr>
              <a:t>JScript</a:t>
            </a:r>
            <a:r>
              <a:rPr sz="2100" b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e </a:t>
            </a:r>
            <a:r>
              <a:rPr sz="2100" b="1" spc="-5" dirty="0">
                <a:solidFill>
                  <a:srgbClr val="205868"/>
                </a:solidFill>
                <a:latin typeface="Calibri"/>
                <a:cs typeface="Calibri"/>
              </a:rPr>
              <a:t>ActionScript</a:t>
            </a:r>
            <a:endParaRPr sz="21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JavaScript originalmente</a:t>
            </a:r>
            <a:r>
              <a:rPr sz="21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desenvolvida</a:t>
            </a:r>
            <a:r>
              <a:rPr sz="21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por</a:t>
            </a:r>
            <a:r>
              <a:rPr sz="21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205868"/>
                </a:solidFill>
                <a:latin typeface="Calibri"/>
                <a:cs typeface="Calibri"/>
              </a:rPr>
              <a:t>Brendan</a:t>
            </a:r>
            <a:r>
              <a:rPr sz="2100" b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b="1" spc="-5" dirty="0">
                <a:solidFill>
                  <a:srgbClr val="205868"/>
                </a:solidFill>
                <a:latin typeface="Calibri"/>
                <a:cs typeface="Calibri"/>
              </a:rPr>
              <a:t>Eich</a:t>
            </a:r>
            <a:r>
              <a:rPr sz="2100" b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da Netscape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5309" y="235458"/>
            <a:ext cx="4961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JavaScript</a:t>
            </a:r>
            <a:r>
              <a:rPr spc="-35" dirty="0"/>
              <a:t> 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10" dirty="0"/>
              <a:t>ECMAScript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726" y="2397775"/>
            <a:ext cx="8312784" cy="194183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7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Calibri"/>
                <a:cs typeface="Calibri"/>
              </a:rPr>
              <a:t>Root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: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representando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22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raiz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05868"/>
                </a:solidFill>
                <a:latin typeface="Calibri"/>
                <a:cs typeface="Calibri"/>
              </a:rPr>
              <a:t>&lt;html&gt;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Filho:</a:t>
            </a:r>
            <a:r>
              <a:rPr sz="2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representando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2200" spc="5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diretamente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dentro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outro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Calibri"/>
                <a:cs typeface="Calibri"/>
              </a:rPr>
              <a:t>Pai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: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nó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representando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22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contém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nó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Nós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Irmãos: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nós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representando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filhos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mesmo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pai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5082" y="235458"/>
            <a:ext cx="75584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Hierarquia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10" dirty="0"/>
              <a:t>Nós </a:t>
            </a:r>
            <a:r>
              <a:rPr spc="-5" dirty="0"/>
              <a:t>na</a:t>
            </a:r>
            <a:r>
              <a:rPr spc="-15" dirty="0"/>
              <a:t> </a:t>
            </a:r>
            <a:r>
              <a:rPr spc="-20" dirty="0"/>
              <a:t>Estrutura</a:t>
            </a:r>
            <a:r>
              <a:rPr spc="-15" dirty="0"/>
              <a:t> </a:t>
            </a:r>
            <a:r>
              <a:rPr spc="-10" dirty="0"/>
              <a:t>DOM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5810" y="2190512"/>
            <a:ext cx="7921625" cy="218059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2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22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200" b="1" spc="-5" dirty="0">
                <a:solidFill>
                  <a:srgbClr val="0000FF"/>
                </a:solidFill>
                <a:latin typeface="Consolas"/>
                <a:cs typeface="Consolas"/>
              </a:rPr>
              <a:t>querySelector</a:t>
            </a:r>
            <a:endParaRPr sz="2200">
              <a:latin typeface="Consolas"/>
              <a:cs typeface="Consolas"/>
            </a:endParaRPr>
          </a:p>
          <a:p>
            <a:pPr marL="548640" indent="-269875">
              <a:lnSpc>
                <a:spcPct val="100000"/>
              </a:lnSpc>
              <a:spcBef>
                <a:spcPts val="13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Aceita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uma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string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seleção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CSS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parâmetro</a:t>
            </a:r>
            <a:endParaRPr sz="20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84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primeiro</a:t>
            </a:r>
            <a:r>
              <a:rPr sz="20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árvore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atende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à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seleção</a:t>
            </a:r>
            <a:endParaRPr sz="20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84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null</a:t>
            </a:r>
            <a:r>
              <a:rPr sz="2000" spc="-6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caso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haja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correspondências</a:t>
            </a:r>
            <a:endParaRPr sz="20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84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Nenhum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é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retornado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caso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seletor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inclua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pseudo-elementos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2572" y="235458"/>
            <a:ext cx="4546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Busca</a:t>
            </a:r>
            <a:r>
              <a:rPr spc="-30" dirty="0"/>
              <a:t> </a:t>
            </a:r>
            <a:r>
              <a:rPr spc="-5" dirty="0"/>
              <a:t>na</a:t>
            </a:r>
            <a:r>
              <a:rPr spc="-35" dirty="0"/>
              <a:t> </a:t>
            </a:r>
            <a:r>
              <a:rPr spc="-15" dirty="0"/>
              <a:t>Árvore </a:t>
            </a:r>
            <a:r>
              <a:rPr spc="-10" dirty="0"/>
              <a:t>DOM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5463" y="268985"/>
            <a:ext cx="9105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Busca</a:t>
            </a:r>
            <a:r>
              <a:rPr sz="3600" spc="-10" dirty="0"/>
              <a:t> </a:t>
            </a:r>
            <a:r>
              <a:rPr sz="3600" dirty="0"/>
              <a:t>na</a:t>
            </a:r>
            <a:r>
              <a:rPr sz="3600" spc="-25" dirty="0"/>
              <a:t> </a:t>
            </a:r>
            <a:r>
              <a:rPr sz="3600" spc="-10" dirty="0"/>
              <a:t>Árvore</a:t>
            </a:r>
            <a:r>
              <a:rPr sz="3600" spc="-30" dirty="0"/>
              <a:t> </a:t>
            </a:r>
            <a:r>
              <a:rPr sz="3600" dirty="0"/>
              <a:t>DOM</a:t>
            </a:r>
            <a:r>
              <a:rPr sz="3600" spc="-20" dirty="0"/>
              <a:t> </a:t>
            </a:r>
            <a:r>
              <a:rPr sz="3600" dirty="0"/>
              <a:t>-</a:t>
            </a:r>
            <a:r>
              <a:rPr sz="3600" spc="-5" dirty="0"/>
              <a:t> </a:t>
            </a:r>
            <a:r>
              <a:rPr sz="3600" spc="-5" dirty="0">
                <a:solidFill>
                  <a:srgbClr val="C00000"/>
                </a:solidFill>
              </a:rPr>
              <a:t>document</a:t>
            </a:r>
            <a:r>
              <a:rPr sz="3600" spc="-5" dirty="0"/>
              <a:t>.</a:t>
            </a:r>
            <a:r>
              <a:rPr sz="3600" b="1" spc="-5" dirty="0">
                <a:solidFill>
                  <a:srgbClr val="0000FF"/>
                </a:solidFill>
                <a:latin typeface="Calibri"/>
                <a:cs typeface="Calibri"/>
              </a:rPr>
              <a:t>querySelector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74748" y="2026932"/>
            <a:ext cx="7693659" cy="664845"/>
            <a:chOff x="2174748" y="2026932"/>
            <a:chExt cx="7693659" cy="664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4748" y="2026932"/>
              <a:ext cx="7693152" cy="6644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3516" y="2069579"/>
              <a:ext cx="6542532" cy="6065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43328" y="2095499"/>
              <a:ext cx="7560945" cy="532130"/>
            </a:xfrm>
            <a:custGeom>
              <a:avLst/>
              <a:gdLst/>
              <a:ahLst/>
              <a:cxnLst/>
              <a:rect l="l" t="t" r="r" b="b"/>
              <a:pathLst>
                <a:path w="7560945" h="532130">
                  <a:moveTo>
                    <a:pt x="7560564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7560564" y="531876"/>
                  </a:lnTo>
                  <a:lnTo>
                    <a:pt x="7560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43328" y="2095499"/>
              <a:ext cx="7560945" cy="532130"/>
            </a:xfrm>
            <a:custGeom>
              <a:avLst/>
              <a:gdLst/>
              <a:ahLst/>
              <a:cxnLst/>
              <a:rect l="l" t="t" r="r" b="b"/>
              <a:pathLst>
                <a:path w="7560945" h="532130">
                  <a:moveTo>
                    <a:pt x="0" y="531876"/>
                  </a:moveTo>
                  <a:lnTo>
                    <a:pt x="7560564" y="531876"/>
                  </a:lnTo>
                  <a:lnTo>
                    <a:pt x="7560564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43327" y="2095500"/>
            <a:ext cx="7560945" cy="5321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74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75F92"/>
                </a:solidFill>
                <a:latin typeface="Consolas"/>
                <a:cs typeface="Consolas"/>
              </a:rPr>
              <a:t>nodeFirstH1</a:t>
            </a:r>
            <a:r>
              <a:rPr sz="1800" spc="-15" dirty="0">
                <a:solidFill>
                  <a:srgbClr val="375F9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.querySelector(</a:t>
            </a:r>
            <a:r>
              <a:rPr sz="1800" spc="-5" dirty="0">
                <a:solidFill>
                  <a:srgbClr val="FF0000"/>
                </a:solidFill>
                <a:latin typeface="Consolas"/>
                <a:cs typeface="Consolas"/>
              </a:rPr>
              <a:t>"h1"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0595" y="1712468"/>
            <a:ext cx="67424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correspondente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ao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primeiro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h1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página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74748" y="3436632"/>
            <a:ext cx="7720965" cy="664845"/>
            <a:chOff x="2174748" y="3436632"/>
            <a:chExt cx="7720965" cy="66484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4748" y="3436632"/>
              <a:ext cx="7693152" cy="6644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3516" y="3479279"/>
              <a:ext cx="7671816" cy="60656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243327" y="3505200"/>
            <a:ext cx="7560945" cy="53213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75F92"/>
                </a:solidFill>
                <a:latin typeface="Consolas"/>
                <a:cs typeface="Consolas"/>
              </a:rPr>
              <a:t>nodeImgLogo</a:t>
            </a:r>
            <a:r>
              <a:rPr sz="1800" spc="-20" dirty="0">
                <a:solidFill>
                  <a:srgbClr val="375F9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.querySelector(</a:t>
            </a:r>
            <a:r>
              <a:rPr sz="1800" spc="-5" dirty="0">
                <a:solidFill>
                  <a:srgbClr val="FF0000"/>
                </a:solidFill>
                <a:latin typeface="Consolas"/>
                <a:cs typeface="Consolas"/>
              </a:rPr>
              <a:t>"#imagemLogo"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20595" y="3076448"/>
            <a:ext cx="6733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correspondente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id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=</a:t>
            </a:r>
            <a:r>
              <a:rPr sz="2000" spc="-5" dirty="0">
                <a:solidFill>
                  <a:srgbClr val="30859C"/>
                </a:solidFill>
                <a:latin typeface="Calibri"/>
                <a:cs typeface="Calibri"/>
              </a:rPr>
              <a:t>'</a:t>
            </a:r>
            <a:r>
              <a:rPr sz="2000" spc="-5" dirty="0">
                <a:solidFill>
                  <a:srgbClr val="548ED4"/>
                </a:solidFill>
                <a:latin typeface="Calibri"/>
                <a:cs typeface="Calibri"/>
              </a:rPr>
              <a:t>imagemLogo</a:t>
            </a:r>
            <a:r>
              <a:rPr sz="2000" spc="-5" dirty="0">
                <a:solidFill>
                  <a:srgbClr val="30859C"/>
                </a:solidFill>
                <a:latin typeface="Calibri"/>
                <a:cs typeface="Calibri"/>
              </a:rPr>
              <a:t>'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39695" y="4943855"/>
            <a:ext cx="7693659" cy="664845"/>
            <a:chOff x="2139695" y="4943855"/>
            <a:chExt cx="7693659" cy="66484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695" y="4943855"/>
              <a:ext cx="7693152" cy="6644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8463" y="4986527"/>
              <a:ext cx="6542532" cy="60656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208276" y="5012435"/>
            <a:ext cx="7560945" cy="53213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75F92"/>
                </a:solidFill>
                <a:latin typeface="Consolas"/>
                <a:cs typeface="Consolas"/>
              </a:rPr>
              <a:t>nodeLi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.querySelector(</a:t>
            </a:r>
            <a:r>
              <a:rPr sz="1800" spc="-5" dirty="0">
                <a:solidFill>
                  <a:srgbClr val="FF0000"/>
                </a:solidFill>
                <a:latin typeface="Consolas"/>
                <a:cs typeface="Consolas"/>
              </a:rPr>
              <a:t>"ul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&gt;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nsolas"/>
                <a:cs typeface="Consolas"/>
              </a:rPr>
              <a:t>li"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2214498" y="4584013"/>
            <a:ext cx="71983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correspondente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ao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primeiro</a:t>
            </a:r>
            <a:r>
              <a:rPr sz="20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'li'</a:t>
            </a:r>
            <a:r>
              <a:rPr sz="1800" spc="-5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da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primeira</a:t>
            </a:r>
            <a:r>
              <a:rPr sz="20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'ul'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6858" y="194005"/>
            <a:ext cx="80975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Busca</a:t>
            </a:r>
            <a:r>
              <a:rPr sz="3200" spc="5" dirty="0"/>
              <a:t> </a:t>
            </a:r>
            <a:r>
              <a:rPr sz="3200" dirty="0"/>
              <a:t>na</a:t>
            </a:r>
            <a:r>
              <a:rPr sz="3200" spc="15" dirty="0"/>
              <a:t> </a:t>
            </a:r>
            <a:r>
              <a:rPr sz="3200" spc="-10" dirty="0"/>
              <a:t>Árvore</a:t>
            </a:r>
            <a:r>
              <a:rPr sz="3200" spc="-15" dirty="0"/>
              <a:t> </a:t>
            </a:r>
            <a:r>
              <a:rPr sz="3200" dirty="0"/>
              <a:t>DOM</a:t>
            </a:r>
            <a:r>
              <a:rPr sz="3200" spc="20" dirty="0"/>
              <a:t> </a:t>
            </a:r>
            <a:r>
              <a:rPr sz="3200" dirty="0"/>
              <a:t>-</a:t>
            </a:r>
            <a:r>
              <a:rPr sz="3200" spc="5" dirty="0"/>
              <a:t> </a:t>
            </a:r>
            <a:r>
              <a:rPr sz="3200" spc="-10" dirty="0">
                <a:solidFill>
                  <a:srgbClr val="C00000"/>
                </a:solidFill>
              </a:rPr>
              <a:t>document</a:t>
            </a:r>
            <a:r>
              <a:rPr sz="3200" spc="-10" dirty="0"/>
              <a:t>.</a:t>
            </a:r>
            <a:r>
              <a:rPr sz="3200" b="1" spc="-10" dirty="0">
                <a:solidFill>
                  <a:srgbClr val="0000FF"/>
                </a:solidFill>
                <a:latin typeface="Calibri"/>
                <a:cs typeface="Calibri"/>
              </a:rPr>
              <a:t>querySelector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388" y="1891283"/>
            <a:ext cx="6137148" cy="34701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6807" y="981455"/>
            <a:ext cx="3982211" cy="26456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6807" y="3745991"/>
            <a:ext cx="3982211" cy="26456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9629" y="2385643"/>
            <a:ext cx="8248650" cy="187388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2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22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200" b="1" spc="-5" dirty="0">
                <a:solidFill>
                  <a:srgbClr val="0000FF"/>
                </a:solidFill>
                <a:latin typeface="Consolas"/>
                <a:cs typeface="Consolas"/>
              </a:rPr>
              <a:t>querySelectorAll</a:t>
            </a:r>
            <a:endParaRPr sz="2200">
              <a:latin typeface="Consolas"/>
              <a:cs typeface="Consolas"/>
            </a:endParaRPr>
          </a:p>
          <a:p>
            <a:pPr marL="464820" indent="-269875">
              <a:lnSpc>
                <a:spcPct val="100000"/>
              </a:lnSpc>
              <a:spcBef>
                <a:spcPts val="148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464820" algn="l"/>
                <a:tab pos="46545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Aceita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uma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string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seleção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CSS como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parâmetro</a:t>
            </a:r>
            <a:endParaRPr sz="2000">
              <a:latin typeface="Calibri"/>
              <a:cs typeface="Calibri"/>
            </a:endParaRPr>
          </a:p>
          <a:p>
            <a:pPr marL="464820" indent="-269875">
              <a:lnSpc>
                <a:spcPct val="100000"/>
              </a:lnSpc>
              <a:spcBef>
                <a:spcPts val="108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464820" algn="l"/>
                <a:tab pos="46545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lista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Calibri"/>
                <a:cs typeface="Calibri"/>
              </a:rPr>
              <a:t>todos</a:t>
            </a:r>
            <a:r>
              <a:rPr sz="20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nós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atendem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à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seleção</a:t>
            </a:r>
            <a:endParaRPr sz="2000">
              <a:latin typeface="Calibri"/>
              <a:cs typeface="Calibri"/>
            </a:endParaRPr>
          </a:p>
          <a:p>
            <a:pPr marL="464820" indent="-269875">
              <a:lnSpc>
                <a:spcPct val="100000"/>
              </a:lnSpc>
              <a:spcBef>
                <a:spcPts val="108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464820" algn="l"/>
                <a:tab pos="46545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onsolas"/>
                <a:cs typeface="Consolas"/>
              </a:rPr>
              <a:t>null</a:t>
            </a:r>
            <a:r>
              <a:rPr sz="2000" spc="-6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caso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haja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correspondências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2572" y="235458"/>
            <a:ext cx="4546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Busca</a:t>
            </a:r>
            <a:r>
              <a:rPr spc="-30" dirty="0"/>
              <a:t> </a:t>
            </a:r>
            <a:r>
              <a:rPr spc="-5" dirty="0"/>
              <a:t>na</a:t>
            </a:r>
            <a:r>
              <a:rPr spc="-35" dirty="0"/>
              <a:t> </a:t>
            </a:r>
            <a:r>
              <a:rPr spc="-15" dirty="0"/>
              <a:t>Árvore </a:t>
            </a:r>
            <a:r>
              <a:rPr spc="-10" dirty="0"/>
              <a:t>DOM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572" y="235458"/>
            <a:ext cx="4546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Busca</a:t>
            </a:r>
            <a:r>
              <a:rPr spc="-30" dirty="0"/>
              <a:t> </a:t>
            </a:r>
            <a:r>
              <a:rPr spc="-5" dirty="0"/>
              <a:t>na</a:t>
            </a:r>
            <a:r>
              <a:rPr spc="-35" dirty="0"/>
              <a:t> </a:t>
            </a:r>
            <a:r>
              <a:rPr spc="-15" dirty="0"/>
              <a:t>Árvore </a:t>
            </a:r>
            <a:r>
              <a:rPr spc="-10" dirty="0"/>
              <a:t>DOM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03120" y="2375916"/>
            <a:ext cx="7981315" cy="2124710"/>
            <a:chOff x="2103120" y="2375916"/>
            <a:chExt cx="7981315" cy="2124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3120" y="2375916"/>
              <a:ext cx="7981188" cy="2124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508" y="2426208"/>
              <a:ext cx="7712964" cy="20741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71700" y="2444496"/>
              <a:ext cx="7848600" cy="1991995"/>
            </a:xfrm>
            <a:custGeom>
              <a:avLst/>
              <a:gdLst/>
              <a:ahLst/>
              <a:cxnLst/>
              <a:rect l="l" t="t" r="r" b="b"/>
              <a:pathLst>
                <a:path w="7848600" h="1991995">
                  <a:moveTo>
                    <a:pt x="7848600" y="0"/>
                  </a:moveTo>
                  <a:lnTo>
                    <a:pt x="0" y="0"/>
                  </a:lnTo>
                  <a:lnTo>
                    <a:pt x="0" y="1991867"/>
                  </a:lnTo>
                  <a:lnTo>
                    <a:pt x="7848600" y="1991867"/>
                  </a:lnTo>
                  <a:lnTo>
                    <a:pt x="7848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71700" y="2444496"/>
              <a:ext cx="7848600" cy="1991995"/>
            </a:xfrm>
            <a:custGeom>
              <a:avLst/>
              <a:gdLst/>
              <a:ahLst/>
              <a:cxnLst/>
              <a:rect l="l" t="t" r="r" b="b"/>
              <a:pathLst>
                <a:path w="7848600" h="1991995">
                  <a:moveTo>
                    <a:pt x="0" y="1991867"/>
                  </a:moveTo>
                  <a:lnTo>
                    <a:pt x="7848600" y="1991867"/>
                  </a:lnTo>
                  <a:lnTo>
                    <a:pt x="7848600" y="0"/>
                  </a:lnTo>
                  <a:lnTo>
                    <a:pt x="0" y="0"/>
                  </a:lnTo>
                  <a:lnTo>
                    <a:pt x="0" y="1991867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71700" y="2444495"/>
            <a:ext cx="7848600" cy="199199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775"/>
              </a:spcBef>
            </a:pP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//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retorna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os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nós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correspondents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a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todos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os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elementos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 h1</a:t>
            </a:r>
            <a:r>
              <a:rPr sz="16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8000"/>
                </a:solidFill>
                <a:latin typeface="Consolas"/>
                <a:cs typeface="Consolas"/>
              </a:rPr>
              <a:t>na</a:t>
            </a:r>
            <a:r>
              <a:rPr sz="16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8000"/>
                </a:solidFill>
                <a:latin typeface="Consolas"/>
                <a:cs typeface="Consolas"/>
              </a:rPr>
              <a:t>página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680"/>
              </a:spcBef>
            </a:pP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7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375F92"/>
                </a:solidFill>
                <a:latin typeface="Consolas"/>
                <a:cs typeface="Consolas"/>
              </a:rPr>
              <a:t>nodesH1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7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.querySelectorAll(</a:t>
            </a:r>
            <a:r>
              <a:rPr sz="1700" dirty="0">
                <a:solidFill>
                  <a:srgbClr val="FF0000"/>
                </a:solidFill>
                <a:latin typeface="Consolas"/>
                <a:cs typeface="Consolas"/>
              </a:rPr>
              <a:t>"h1"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7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1020"/>
              </a:spcBef>
            </a:pP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7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7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205868"/>
                </a:solidFill>
                <a:latin typeface="Consolas"/>
                <a:cs typeface="Consolas"/>
              </a:rPr>
              <a:t>node</a:t>
            </a:r>
            <a:r>
              <a:rPr sz="1700" spc="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of </a:t>
            </a:r>
            <a:r>
              <a:rPr sz="1700" spc="-5" dirty="0">
                <a:solidFill>
                  <a:srgbClr val="375F92"/>
                </a:solidFill>
                <a:latin typeface="Consolas"/>
                <a:cs typeface="Consolas"/>
              </a:rPr>
              <a:t>nodesH1</a:t>
            </a:r>
            <a:r>
              <a:rPr sz="1700" spc="-5" dirty="0">
                <a:solidFill>
                  <a:srgbClr val="404040"/>
                </a:solidFill>
                <a:latin typeface="Consolas"/>
                <a:cs typeface="Consolas"/>
              </a:rPr>
              <a:t>)</a:t>
            </a:r>
            <a:r>
              <a:rPr sz="1700" spc="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628015">
              <a:lnSpc>
                <a:spcPct val="100000"/>
              </a:lnSpc>
              <a:spcBef>
                <a:spcPts val="1015"/>
              </a:spcBef>
            </a:pP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console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log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700" dirty="0">
                <a:solidFill>
                  <a:srgbClr val="30859C"/>
                </a:solidFill>
                <a:latin typeface="Consolas"/>
                <a:cs typeface="Consolas"/>
              </a:rPr>
              <a:t>node</a:t>
            </a: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.textContent);</a:t>
            </a:r>
            <a:endParaRPr sz="17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1025"/>
              </a:spcBef>
            </a:pPr>
            <a:r>
              <a:rPr sz="1700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7235" y="235458"/>
            <a:ext cx="8178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Manipulação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15" dirty="0"/>
              <a:t> Árvore</a:t>
            </a:r>
            <a:r>
              <a:rPr spc="-10" dirty="0"/>
              <a:t> </a:t>
            </a:r>
            <a:r>
              <a:rPr spc="-5" dirty="0"/>
              <a:t>DOM</a:t>
            </a:r>
            <a:r>
              <a:rPr spc="15" dirty="0"/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20" dirty="0"/>
              <a:t>Exemplo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4736" y="1161033"/>
            <a:ext cx="11089005" cy="5360670"/>
            <a:chOff x="554736" y="1161033"/>
            <a:chExt cx="11089005" cy="5360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3447" y="1167383"/>
              <a:ext cx="4623815" cy="45232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10272" y="1164208"/>
              <a:ext cx="4630420" cy="4530090"/>
            </a:xfrm>
            <a:custGeom>
              <a:avLst/>
              <a:gdLst/>
              <a:ahLst/>
              <a:cxnLst/>
              <a:rect l="l" t="t" r="r" b="b"/>
              <a:pathLst>
                <a:path w="4630420" h="4530090">
                  <a:moveTo>
                    <a:pt x="0" y="4529582"/>
                  </a:moveTo>
                  <a:lnTo>
                    <a:pt x="4630165" y="4529582"/>
                  </a:lnTo>
                  <a:lnTo>
                    <a:pt x="4630165" y="0"/>
                  </a:lnTo>
                  <a:lnTo>
                    <a:pt x="0" y="0"/>
                  </a:lnTo>
                  <a:lnTo>
                    <a:pt x="0" y="452958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444" y="5736336"/>
              <a:ext cx="8892540" cy="7178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736" y="1167383"/>
              <a:ext cx="6330695" cy="45232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011" y="5724143"/>
              <a:ext cx="8295132" cy="79706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716023" y="5804915"/>
            <a:ext cx="8760460" cy="585470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0805" marR="784225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Neste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05868"/>
                </a:solidFill>
                <a:latin typeface="Calibri"/>
                <a:cs typeface="Calibri"/>
              </a:rPr>
              <a:t>exemplo,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quando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usuário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clicar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16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205868"/>
                </a:solidFill>
                <a:latin typeface="Calibri"/>
                <a:cs typeface="Calibri"/>
              </a:rPr>
              <a:t>primeiro</a:t>
            </a:r>
            <a:r>
              <a:rPr sz="1600" b="1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título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&lt;h1&gt;,</a:t>
            </a:r>
            <a:r>
              <a:rPr sz="1600" spc="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205868"/>
                </a:solidFill>
                <a:latin typeface="Calibri"/>
                <a:cs typeface="Calibri"/>
              </a:rPr>
              <a:t>todos</a:t>
            </a:r>
            <a:r>
              <a:rPr sz="1600" b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títulos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&lt;h1&gt;</a:t>
            </a:r>
            <a:r>
              <a:rPr sz="16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terão</a:t>
            </a:r>
            <a:r>
              <a:rPr sz="16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seu </a:t>
            </a:r>
            <a:r>
              <a:rPr sz="1600" spc="-3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alterado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05868"/>
                </a:solidFill>
                <a:latin typeface="Calibri"/>
                <a:cs typeface="Calibri"/>
              </a:rPr>
              <a:t>"Você</a:t>
            </a:r>
            <a:r>
              <a:rPr sz="16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acabou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de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alterar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a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16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DOM!"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7235" y="235458"/>
            <a:ext cx="8178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Manipulação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15" dirty="0"/>
              <a:t> Árvore </a:t>
            </a:r>
            <a:r>
              <a:rPr spc="-5" dirty="0"/>
              <a:t>DOM</a:t>
            </a:r>
            <a:r>
              <a:rPr spc="25" dirty="0"/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20" dirty="0"/>
              <a:t>Exemplo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6023" y="1341119"/>
            <a:ext cx="8759952" cy="402793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04772" y="5425440"/>
            <a:ext cx="8935720" cy="881380"/>
            <a:chOff x="1604772" y="5425440"/>
            <a:chExt cx="8935720" cy="8813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444" y="5446776"/>
              <a:ext cx="8892540" cy="778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72" y="5425440"/>
              <a:ext cx="8570976" cy="8808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16024" y="5515356"/>
              <a:ext cx="8760460" cy="646430"/>
            </a:xfrm>
            <a:custGeom>
              <a:avLst/>
              <a:gdLst/>
              <a:ahLst/>
              <a:cxnLst/>
              <a:rect l="l" t="t" r="r" b="b"/>
              <a:pathLst>
                <a:path w="8760460" h="646429">
                  <a:moveTo>
                    <a:pt x="8759952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8759952" y="646176"/>
                  </a:lnTo>
                  <a:lnTo>
                    <a:pt x="875995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6024" y="5515356"/>
              <a:ext cx="8760460" cy="646430"/>
            </a:xfrm>
            <a:custGeom>
              <a:avLst/>
              <a:gdLst/>
              <a:ahLst/>
              <a:cxnLst/>
              <a:rect l="l" t="t" r="r" b="b"/>
              <a:pathLst>
                <a:path w="8760460" h="646429">
                  <a:moveTo>
                    <a:pt x="0" y="646176"/>
                  </a:moveTo>
                  <a:lnTo>
                    <a:pt x="8759952" y="646176"/>
                  </a:lnTo>
                  <a:lnTo>
                    <a:pt x="8759952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16023" y="5515355"/>
            <a:ext cx="8760460" cy="64643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90805" marR="54737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Neste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exemplo,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quando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usuário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clicar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algum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título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&lt;h1&gt;,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seu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respectivo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texto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será </a:t>
            </a:r>
            <a:r>
              <a:rPr sz="1800" spc="-39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alterado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"Obrigado".</a:t>
            </a:r>
            <a:r>
              <a:rPr sz="18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Funcionalidade</a:t>
            </a:r>
            <a:r>
              <a:rPr sz="18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adicionada</a:t>
            </a:r>
            <a:r>
              <a:rPr sz="18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arrow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function.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7235" y="235458"/>
            <a:ext cx="81788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Manipulação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15" dirty="0"/>
              <a:t> Árvore </a:t>
            </a:r>
            <a:r>
              <a:rPr spc="-5" dirty="0"/>
              <a:t>DOM</a:t>
            </a:r>
            <a:r>
              <a:rPr spc="25" dirty="0"/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20" dirty="0"/>
              <a:t>Exemplo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45068" y="1188719"/>
            <a:ext cx="2112645" cy="5186680"/>
            <a:chOff x="8545068" y="1188719"/>
            <a:chExt cx="2112645" cy="5186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2500" y="1200911"/>
              <a:ext cx="1979676" cy="51130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5068" y="1188719"/>
              <a:ext cx="2112264" cy="51861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41080" y="1269491"/>
              <a:ext cx="1847214" cy="4980940"/>
            </a:xfrm>
            <a:custGeom>
              <a:avLst/>
              <a:gdLst/>
              <a:ahLst/>
              <a:cxnLst/>
              <a:rect l="l" t="t" r="r" b="b"/>
              <a:pathLst>
                <a:path w="1847215" h="4980940">
                  <a:moveTo>
                    <a:pt x="1847087" y="0"/>
                  </a:moveTo>
                  <a:lnTo>
                    <a:pt x="0" y="0"/>
                  </a:lnTo>
                  <a:lnTo>
                    <a:pt x="0" y="4980432"/>
                  </a:lnTo>
                  <a:lnTo>
                    <a:pt x="1847087" y="4980432"/>
                  </a:lnTo>
                  <a:lnTo>
                    <a:pt x="184708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41080" y="1269491"/>
              <a:ext cx="1847214" cy="4980940"/>
            </a:xfrm>
            <a:custGeom>
              <a:avLst/>
              <a:gdLst/>
              <a:ahLst/>
              <a:cxnLst/>
              <a:rect l="l" t="t" r="r" b="b"/>
              <a:pathLst>
                <a:path w="1847215" h="4980940">
                  <a:moveTo>
                    <a:pt x="0" y="4980432"/>
                  </a:moveTo>
                  <a:lnTo>
                    <a:pt x="1847087" y="4980432"/>
                  </a:lnTo>
                  <a:lnTo>
                    <a:pt x="1847087" y="0"/>
                  </a:lnTo>
                  <a:lnTo>
                    <a:pt x="0" y="0"/>
                  </a:lnTo>
                  <a:lnTo>
                    <a:pt x="0" y="498043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41080" y="1269491"/>
            <a:ext cx="1847214" cy="49809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2075" marR="57150">
              <a:lnSpc>
                <a:spcPct val="100000"/>
              </a:lnSpc>
              <a:spcBef>
                <a:spcPts val="254"/>
              </a:spcBef>
            </a:pP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Este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exemplo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é 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equivalente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ao 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205868"/>
                </a:solidFill>
                <a:latin typeface="Calibri"/>
                <a:cs typeface="Calibri"/>
              </a:rPr>
              <a:t>anterior,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porém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com </a:t>
            </a:r>
            <a:r>
              <a:rPr sz="1600" spc="-3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definição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uma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padrão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no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lugar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1600" i="1" spc="-10" dirty="0">
                <a:solidFill>
                  <a:srgbClr val="205868"/>
                </a:solidFill>
                <a:latin typeface="Calibri"/>
                <a:cs typeface="Calibri"/>
              </a:rPr>
              <a:t>arrow </a:t>
            </a:r>
            <a:r>
              <a:rPr sz="1600" i="1" spc="-5" dirty="0">
                <a:solidFill>
                  <a:srgbClr val="205868"/>
                </a:solidFill>
                <a:latin typeface="Calibri"/>
                <a:cs typeface="Calibri"/>
              </a:rPr>
              <a:t> function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92075" marR="51435">
              <a:lnSpc>
                <a:spcPct val="100000"/>
              </a:lnSpc>
            </a:pP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Repare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que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função </a:t>
            </a:r>
            <a:r>
              <a:rPr sz="1600" spc="-3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tem um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parâmetro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nome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que 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receberá</a:t>
            </a:r>
            <a:r>
              <a:rPr sz="16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objeto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representando</a:t>
            </a:r>
            <a:r>
              <a:rPr sz="16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evento.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92075" marR="88900">
              <a:lnSpc>
                <a:spcPct val="100000"/>
              </a:lnSpc>
            </a:pP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1600" spc="-20" dirty="0">
                <a:solidFill>
                  <a:srgbClr val="0000FF"/>
                </a:solidFill>
                <a:latin typeface="Calibri"/>
                <a:cs typeface="Calibri"/>
              </a:rPr>
              <a:t>target</a:t>
            </a:r>
            <a:r>
              <a:rPr sz="16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permite 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acessar o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objeto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em </a:t>
            </a:r>
            <a:r>
              <a:rPr sz="1600" spc="-3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particular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que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disparou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evento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(título</a:t>
            </a:r>
            <a:r>
              <a:rPr sz="16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clicado)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832" y="1269491"/>
            <a:ext cx="6877811" cy="498043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454" y="1789556"/>
            <a:ext cx="8867140" cy="3587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marR="152400" indent="-26670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Além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00FF"/>
                </a:solidFill>
                <a:latin typeface="Calibri"/>
                <a:cs typeface="Calibri"/>
              </a:rPr>
              <a:t>target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objeto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do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evento,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há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também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várias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outras </a:t>
            </a:r>
            <a:r>
              <a:rPr sz="2200" spc="-48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propriedades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específicas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cada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evento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evento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click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além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0000FF"/>
                </a:solidFill>
                <a:latin typeface="Calibri"/>
                <a:cs typeface="Calibri"/>
              </a:rPr>
              <a:t>target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há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ainda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outras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como: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screenX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coordenada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x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clique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tela</a:t>
            </a:r>
            <a:endParaRPr sz="20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screenY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coordenada</a:t>
            </a:r>
            <a:r>
              <a:rPr sz="20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do</a:t>
            </a:r>
            <a:r>
              <a:rPr sz="20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clique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tela</a:t>
            </a:r>
            <a:endParaRPr sz="20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ctrlKey</a:t>
            </a:r>
            <a:r>
              <a:rPr sz="20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true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false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indicando</a:t>
            </a:r>
            <a:r>
              <a:rPr sz="19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tecla</a:t>
            </a:r>
            <a:r>
              <a:rPr sz="19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205868"/>
                </a:solidFill>
                <a:latin typeface="Calibri"/>
                <a:cs typeface="Calibri"/>
              </a:rPr>
              <a:t>ctrl</a:t>
            </a:r>
            <a:r>
              <a:rPr sz="1900" b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205868"/>
                </a:solidFill>
                <a:latin typeface="Calibri"/>
                <a:cs typeface="Calibri"/>
              </a:rPr>
              <a:t>foi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pressionada</a:t>
            </a:r>
            <a:r>
              <a:rPr sz="19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junto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9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click</a:t>
            </a:r>
            <a:endParaRPr sz="19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shiftKey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true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false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indicando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tecla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shift</a:t>
            </a:r>
            <a:r>
              <a:rPr sz="2000" b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foi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pressionada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click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19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evento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Calibri"/>
                <a:cs typeface="Calibri"/>
              </a:rPr>
              <a:t>teclado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há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outras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propriedades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como: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000" spc="-20" dirty="0">
                <a:solidFill>
                  <a:srgbClr val="0000FF"/>
                </a:solidFill>
                <a:latin typeface="Calibri"/>
                <a:cs typeface="Calibri"/>
              </a:rPr>
              <a:t>key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string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correspondente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à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tecla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pressionada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(ex.: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"Enter",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"a",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"b",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etc.)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5369" y="235458"/>
            <a:ext cx="39998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Detalhes</a:t>
            </a:r>
            <a:r>
              <a:rPr spc="-40" dirty="0"/>
              <a:t> </a:t>
            </a:r>
            <a:r>
              <a:rPr spc="-5" dirty="0"/>
              <a:t>do</a:t>
            </a:r>
            <a:r>
              <a:rPr spc="-25" dirty="0"/>
              <a:t> </a:t>
            </a:r>
            <a:r>
              <a:rPr spc="-40" dirty="0"/>
              <a:t>Evento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6395" y="336042"/>
            <a:ext cx="63811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/>
              <a:t>JavaScript</a:t>
            </a:r>
            <a:r>
              <a:rPr sz="2800" spc="10" dirty="0"/>
              <a:t> </a:t>
            </a:r>
            <a:r>
              <a:rPr sz="2800" spc="-20" dirty="0"/>
              <a:t>Permite</a:t>
            </a:r>
            <a:r>
              <a:rPr sz="2800" spc="15" dirty="0"/>
              <a:t> </a:t>
            </a:r>
            <a:r>
              <a:rPr sz="2800" spc="-10" dirty="0"/>
              <a:t>Manipular</a:t>
            </a:r>
            <a:r>
              <a:rPr sz="2800" spc="35" dirty="0"/>
              <a:t> </a:t>
            </a:r>
            <a:r>
              <a:rPr sz="2800" spc="-5" dirty="0"/>
              <a:t>a</a:t>
            </a:r>
            <a:r>
              <a:rPr sz="2800" spc="-10" dirty="0"/>
              <a:t> </a:t>
            </a:r>
            <a:r>
              <a:rPr sz="2800" spc="-15" dirty="0"/>
              <a:t>Árvore</a:t>
            </a:r>
            <a:r>
              <a:rPr sz="2800" spc="15" dirty="0"/>
              <a:t> </a:t>
            </a:r>
            <a:r>
              <a:rPr sz="2800" spc="-10" dirty="0"/>
              <a:t>DOM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824227" y="1620011"/>
            <a:ext cx="4840605" cy="4211320"/>
            <a:chOff x="1824227" y="1620011"/>
            <a:chExt cx="4840605" cy="4211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659" y="1632203"/>
              <a:ext cx="4812792" cy="4165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4227" y="1620011"/>
              <a:ext cx="4730496" cy="42108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20239" y="1700783"/>
              <a:ext cx="4680585" cy="4032885"/>
            </a:xfrm>
            <a:custGeom>
              <a:avLst/>
              <a:gdLst/>
              <a:ahLst/>
              <a:cxnLst/>
              <a:rect l="l" t="t" r="r" b="b"/>
              <a:pathLst>
                <a:path w="4680584" h="4032885">
                  <a:moveTo>
                    <a:pt x="4680204" y="0"/>
                  </a:moveTo>
                  <a:lnTo>
                    <a:pt x="0" y="0"/>
                  </a:lnTo>
                  <a:lnTo>
                    <a:pt x="0" y="4032504"/>
                  </a:lnTo>
                  <a:lnTo>
                    <a:pt x="4680204" y="4032504"/>
                  </a:lnTo>
                  <a:lnTo>
                    <a:pt x="4680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0239" y="1700783"/>
              <a:ext cx="4680585" cy="4032885"/>
            </a:xfrm>
            <a:custGeom>
              <a:avLst/>
              <a:gdLst/>
              <a:ahLst/>
              <a:cxnLst/>
              <a:rect l="l" t="t" r="r" b="b"/>
              <a:pathLst>
                <a:path w="4680584" h="4032885">
                  <a:moveTo>
                    <a:pt x="0" y="4032504"/>
                  </a:moveTo>
                  <a:lnTo>
                    <a:pt x="4680204" y="4032504"/>
                  </a:lnTo>
                  <a:lnTo>
                    <a:pt x="4680204" y="0"/>
                  </a:lnTo>
                  <a:lnTo>
                    <a:pt x="0" y="0"/>
                  </a:lnTo>
                  <a:lnTo>
                    <a:pt x="0" y="403250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20239" y="1700783"/>
            <a:ext cx="4680585" cy="403288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&lt;!DOCTYPE</a:t>
            </a:r>
            <a:r>
              <a:rPr sz="16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html&gt;</a:t>
            </a: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&lt;html</a:t>
            </a:r>
            <a:r>
              <a:rPr sz="1600" spc="-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lang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="pt–BR"&gt;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53594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&lt;head&gt;</a:t>
            </a:r>
            <a:endParaRPr sz="1600">
              <a:latin typeface="Consolas"/>
              <a:cs typeface="Consolas"/>
            </a:endParaRPr>
          </a:p>
          <a:p>
            <a:pPr marL="100520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&lt;meta</a:t>
            </a:r>
            <a:r>
              <a:rPr sz="16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charset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="UTF–8"&gt;</a:t>
            </a:r>
            <a:endParaRPr sz="1600">
              <a:latin typeface="Consolas"/>
              <a:cs typeface="Consolas"/>
            </a:endParaRPr>
          </a:p>
          <a:p>
            <a:pPr marL="100520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&lt;title&gt;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Titulo</a:t>
            </a:r>
            <a:r>
              <a:rPr sz="1600" spc="-2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onsolas"/>
                <a:cs typeface="Consolas"/>
              </a:rPr>
              <a:t>da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 Pagina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&lt;/title&gt;</a:t>
            </a:r>
            <a:endParaRPr sz="1600">
              <a:latin typeface="Consolas"/>
              <a:cs typeface="Consolas"/>
            </a:endParaRPr>
          </a:p>
          <a:p>
            <a:pPr marL="53594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&lt;/head&gt;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nsolas"/>
              <a:cs typeface="Consolas"/>
            </a:endParaRPr>
          </a:p>
          <a:p>
            <a:pPr marL="53594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&lt;body&gt;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00520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&lt;h1&gt;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Primeira</a:t>
            </a:r>
            <a:r>
              <a:rPr sz="1600" spc="-3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Pagina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&lt;/h1&gt;</a:t>
            </a:r>
            <a:endParaRPr sz="1600">
              <a:latin typeface="Consolas"/>
              <a:cs typeface="Consolas"/>
            </a:endParaRPr>
          </a:p>
          <a:p>
            <a:pPr marL="100520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&lt;p&gt;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Ola,</a:t>
            </a:r>
            <a:r>
              <a:rPr sz="1600" spc="-5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mundo!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&lt;/p&gt;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nsolas"/>
              <a:cs typeface="Consolas"/>
            </a:endParaRPr>
          </a:p>
          <a:p>
            <a:pPr marL="535940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&lt;/body&gt;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&lt;/html&gt;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00643" y="2333218"/>
            <a:ext cx="753110" cy="541655"/>
            <a:chOff x="8200643" y="2333218"/>
            <a:chExt cx="753110" cy="5416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1979" y="2333269"/>
              <a:ext cx="711682" cy="5013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00643" y="2333218"/>
              <a:ext cx="752868" cy="54104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4651" y="2353056"/>
              <a:ext cx="630936" cy="4206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363839" y="2395474"/>
            <a:ext cx="43307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65492" y="2768917"/>
            <a:ext cx="1220470" cy="695325"/>
            <a:chOff x="7365492" y="2768917"/>
            <a:chExt cx="1220470" cy="695325"/>
          </a:xfrm>
        </p:grpSpPr>
        <p:sp>
          <p:nvSpPr>
            <p:cNvPr id="15" name="object 15"/>
            <p:cNvSpPr/>
            <p:nvPr/>
          </p:nvSpPr>
          <p:spPr>
            <a:xfrm>
              <a:off x="7760208" y="2773679"/>
              <a:ext cx="821055" cy="168275"/>
            </a:xfrm>
            <a:custGeom>
              <a:avLst/>
              <a:gdLst/>
              <a:ahLst/>
              <a:cxnLst/>
              <a:rect l="l" t="t" r="r" b="b"/>
              <a:pathLst>
                <a:path w="821054" h="168275">
                  <a:moveTo>
                    <a:pt x="820547" y="0"/>
                  </a:moveTo>
                  <a:lnTo>
                    <a:pt x="820547" y="84200"/>
                  </a:lnTo>
                  <a:lnTo>
                    <a:pt x="0" y="84200"/>
                  </a:lnTo>
                  <a:lnTo>
                    <a:pt x="0" y="168275"/>
                  </a:lnTo>
                </a:path>
              </a:pathLst>
            </a:custGeom>
            <a:ln w="9525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068" y="2921533"/>
              <a:ext cx="711682" cy="5013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5492" y="2921495"/>
              <a:ext cx="784847" cy="5425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4740" y="2941319"/>
              <a:ext cx="630935" cy="42062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527797" y="2984754"/>
            <a:ext cx="4648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47916" y="3357181"/>
            <a:ext cx="815975" cy="697230"/>
            <a:chOff x="6947916" y="3357181"/>
            <a:chExt cx="815975" cy="697230"/>
          </a:xfrm>
        </p:grpSpPr>
        <p:sp>
          <p:nvSpPr>
            <p:cNvPr id="21" name="object 21"/>
            <p:cNvSpPr/>
            <p:nvPr/>
          </p:nvSpPr>
          <p:spPr>
            <a:xfrm>
              <a:off x="7348728" y="3361944"/>
              <a:ext cx="410845" cy="168275"/>
            </a:xfrm>
            <a:custGeom>
              <a:avLst/>
              <a:gdLst/>
              <a:ahLst/>
              <a:cxnLst/>
              <a:rect l="l" t="t" r="r" b="b"/>
              <a:pathLst>
                <a:path w="410845" h="168275">
                  <a:moveTo>
                    <a:pt x="410337" y="0"/>
                  </a:moveTo>
                  <a:lnTo>
                    <a:pt x="410337" y="84200"/>
                  </a:lnTo>
                  <a:lnTo>
                    <a:pt x="0" y="84200"/>
                  </a:ln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0588" y="3511321"/>
              <a:ext cx="713257" cy="5013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7916" y="3511283"/>
              <a:ext cx="797064" cy="5425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3260" y="3531108"/>
              <a:ext cx="632460" cy="42062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111365" y="3574160"/>
            <a:ext cx="4781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755445" y="3357181"/>
            <a:ext cx="768350" cy="697230"/>
            <a:chOff x="7755445" y="3357181"/>
            <a:chExt cx="768350" cy="697230"/>
          </a:xfrm>
        </p:grpSpPr>
        <p:sp>
          <p:nvSpPr>
            <p:cNvPr id="27" name="object 27"/>
            <p:cNvSpPr/>
            <p:nvPr/>
          </p:nvSpPr>
          <p:spPr>
            <a:xfrm>
              <a:off x="7760207" y="3361944"/>
              <a:ext cx="410845" cy="168275"/>
            </a:xfrm>
            <a:custGeom>
              <a:avLst/>
              <a:gdLst/>
              <a:ahLst/>
              <a:cxnLst/>
              <a:rect l="l" t="t" r="r" b="b"/>
              <a:pathLst>
                <a:path w="410845" h="168275">
                  <a:moveTo>
                    <a:pt x="0" y="0"/>
                  </a:moveTo>
                  <a:lnTo>
                    <a:pt x="0" y="84200"/>
                  </a:lnTo>
                  <a:lnTo>
                    <a:pt x="410337" y="84200"/>
                  </a:lnTo>
                  <a:lnTo>
                    <a:pt x="410337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2023" y="3511321"/>
              <a:ext cx="711682" cy="50137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8119" y="3511283"/>
              <a:ext cx="699516" cy="5425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4695" y="3531108"/>
              <a:ext cx="630935" cy="42062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7980680" y="3574160"/>
            <a:ext cx="37973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812023" y="3946969"/>
            <a:ext cx="727075" cy="660400"/>
            <a:chOff x="7812023" y="3946969"/>
            <a:chExt cx="727075" cy="660400"/>
          </a:xfrm>
        </p:grpSpPr>
        <p:sp>
          <p:nvSpPr>
            <p:cNvPr id="33" name="object 33"/>
            <p:cNvSpPr/>
            <p:nvPr/>
          </p:nvSpPr>
          <p:spPr>
            <a:xfrm>
              <a:off x="8170163" y="3951732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h="168275">
                  <a:moveTo>
                    <a:pt x="0" y="0"/>
                  </a:move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12023" y="4099585"/>
              <a:ext cx="726960" cy="50746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54695" y="4119372"/>
              <a:ext cx="631190" cy="421005"/>
            </a:xfrm>
            <a:custGeom>
              <a:avLst/>
              <a:gdLst/>
              <a:ahLst/>
              <a:cxnLst/>
              <a:rect l="l" t="t" r="r" b="b"/>
              <a:pathLst>
                <a:path w="631190" h="421004">
                  <a:moveTo>
                    <a:pt x="588899" y="0"/>
                  </a:moveTo>
                  <a:lnTo>
                    <a:pt x="42036" y="0"/>
                  </a:lnTo>
                  <a:lnTo>
                    <a:pt x="25663" y="3300"/>
                  </a:lnTo>
                  <a:lnTo>
                    <a:pt x="12303" y="12303"/>
                  </a:lnTo>
                  <a:lnTo>
                    <a:pt x="3300" y="25663"/>
                  </a:lnTo>
                  <a:lnTo>
                    <a:pt x="0" y="42036"/>
                  </a:lnTo>
                  <a:lnTo>
                    <a:pt x="0" y="378586"/>
                  </a:lnTo>
                  <a:lnTo>
                    <a:pt x="3300" y="394960"/>
                  </a:lnTo>
                  <a:lnTo>
                    <a:pt x="12303" y="408320"/>
                  </a:lnTo>
                  <a:lnTo>
                    <a:pt x="25663" y="417323"/>
                  </a:lnTo>
                  <a:lnTo>
                    <a:pt x="42036" y="420623"/>
                  </a:lnTo>
                  <a:lnTo>
                    <a:pt x="588899" y="420623"/>
                  </a:lnTo>
                  <a:lnTo>
                    <a:pt x="605272" y="417323"/>
                  </a:lnTo>
                  <a:lnTo>
                    <a:pt x="618632" y="408320"/>
                  </a:lnTo>
                  <a:lnTo>
                    <a:pt x="627635" y="394960"/>
                  </a:lnTo>
                  <a:lnTo>
                    <a:pt x="630935" y="378586"/>
                  </a:lnTo>
                  <a:lnTo>
                    <a:pt x="630935" y="42036"/>
                  </a:lnTo>
                  <a:lnTo>
                    <a:pt x="627635" y="25663"/>
                  </a:lnTo>
                  <a:lnTo>
                    <a:pt x="618632" y="12303"/>
                  </a:lnTo>
                  <a:lnTo>
                    <a:pt x="605272" y="3300"/>
                  </a:lnTo>
                  <a:lnTo>
                    <a:pt x="588899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931277" y="4157598"/>
            <a:ext cx="47815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7310" marR="5080" indent="-55244">
              <a:lnSpc>
                <a:spcPts val="1100"/>
              </a:lnSpc>
              <a:spcBef>
                <a:spcPts val="215"/>
              </a:spcBef>
            </a:pP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  página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575357" y="2768917"/>
            <a:ext cx="1216660" cy="695325"/>
            <a:chOff x="8575357" y="2768917"/>
            <a:chExt cx="1216660" cy="695325"/>
          </a:xfrm>
        </p:grpSpPr>
        <p:sp>
          <p:nvSpPr>
            <p:cNvPr id="38" name="object 38"/>
            <p:cNvSpPr/>
            <p:nvPr/>
          </p:nvSpPr>
          <p:spPr>
            <a:xfrm>
              <a:off x="8580119" y="2773679"/>
              <a:ext cx="821055" cy="168275"/>
            </a:xfrm>
            <a:custGeom>
              <a:avLst/>
              <a:gdLst/>
              <a:ahLst/>
              <a:cxnLst/>
              <a:rect l="l" t="t" r="r" b="b"/>
              <a:pathLst>
                <a:path w="821054" h="168275">
                  <a:moveTo>
                    <a:pt x="0" y="0"/>
                  </a:moveTo>
                  <a:lnTo>
                    <a:pt x="0" y="84200"/>
                  </a:lnTo>
                  <a:lnTo>
                    <a:pt x="820547" y="84200"/>
                  </a:lnTo>
                  <a:lnTo>
                    <a:pt x="820547" y="168275"/>
                  </a:lnTo>
                </a:path>
              </a:pathLst>
            </a:custGeom>
            <a:ln w="9525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1891" y="2921533"/>
              <a:ext cx="713257" cy="50137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06839" y="2921495"/>
              <a:ext cx="784847" cy="54255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84563" y="2941319"/>
              <a:ext cx="632459" cy="42062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169145" y="2984754"/>
            <a:ext cx="4660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dy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631935" y="3357181"/>
            <a:ext cx="773430" cy="697230"/>
            <a:chOff x="8631935" y="3357181"/>
            <a:chExt cx="773430" cy="697230"/>
          </a:xfrm>
        </p:grpSpPr>
        <p:sp>
          <p:nvSpPr>
            <p:cNvPr id="44" name="object 44"/>
            <p:cNvSpPr/>
            <p:nvPr/>
          </p:nvSpPr>
          <p:spPr>
            <a:xfrm>
              <a:off x="8990075" y="3361944"/>
              <a:ext cx="410845" cy="168275"/>
            </a:xfrm>
            <a:custGeom>
              <a:avLst/>
              <a:gdLst/>
              <a:ahLst/>
              <a:cxnLst/>
              <a:rect l="l" t="t" r="r" b="b"/>
              <a:pathLst>
                <a:path w="410845" h="168275">
                  <a:moveTo>
                    <a:pt x="410337" y="0"/>
                  </a:moveTo>
                  <a:lnTo>
                    <a:pt x="410337" y="84200"/>
                  </a:lnTo>
                  <a:lnTo>
                    <a:pt x="0" y="84200"/>
                  </a:ln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1935" y="3511321"/>
              <a:ext cx="711682" cy="50137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3563" y="3511283"/>
              <a:ext cx="568477" cy="54255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4607" y="3531108"/>
              <a:ext cx="630936" cy="42062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8867013" y="3574160"/>
            <a:ext cx="2501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h1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631935" y="3946969"/>
            <a:ext cx="711835" cy="654050"/>
            <a:chOff x="8631935" y="3946969"/>
            <a:chExt cx="711835" cy="654050"/>
          </a:xfrm>
        </p:grpSpPr>
        <p:sp>
          <p:nvSpPr>
            <p:cNvPr id="50" name="object 50"/>
            <p:cNvSpPr/>
            <p:nvPr/>
          </p:nvSpPr>
          <p:spPr>
            <a:xfrm>
              <a:off x="8990075" y="3951732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h="168275">
                  <a:moveTo>
                    <a:pt x="0" y="0"/>
                  </a:move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1935" y="4099585"/>
              <a:ext cx="711682" cy="50137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80703" y="4136123"/>
              <a:ext cx="640105" cy="45111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674607" y="4119372"/>
              <a:ext cx="631190" cy="421005"/>
            </a:xfrm>
            <a:custGeom>
              <a:avLst/>
              <a:gdLst/>
              <a:ahLst/>
              <a:cxnLst/>
              <a:rect l="l" t="t" r="r" b="b"/>
              <a:pathLst>
                <a:path w="631190" h="421004">
                  <a:moveTo>
                    <a:pt x="588899" y="0"/>
                  </a:moveTo>
                  <a:lnTo>
                    <a:pt x="42037" y="0"/>
                  </a:lnTo>
                  <a:lnTo>
                    <a:pt x="25663" y="3300"/>
                  </a:lnTo>
                  <a:lnTo>
                    <a:pt x="12303" y="12303"/>
                  </a:lnTo>
                  <a:lnTo>
                    <a:pt x="3300" y="25663"/>
                  </a:lnTo>
                  <a:lnTo>
                    <a:pt x="0" y="42036"/>
                  </a:lnTo>
                  <a:lnTo>
                    <a:pt x="0" y="378586"/>
                  </a:lnTo>
                  <a:lnTo>
                    <a:pt x="3300" y="394960"/>
                  </a:lnTo>
                  <a:lnTo>
                    <a:pt x="12303" y="408320"/>
                  </a:lnTo>
                  <a:lnTo>
                    <a:pt x="25663" y="417323"/>
                  </a:lnTo>
                  <a:lnTo>
                    <a:pt x="42037" y="420623"/>
                  </a:lnTo>
                  <a:lnTo>
                    <a:pt x="588899" y="420623"/>
                  </a:lnTo>
                  <a:lnTo>
                    <a:pt x="605272" y="417323"/>
                  </a:lnTo>
                  <a:lnTo>
                    <a:pt x="618632" y="408320"/>
                  </a:lnTo>
                  <a:lnTo>
                    <a:pt x="627635" y="394960"/>
                  </a:lnTo>
                  <a:lnTo>
                    <a:pt x="630936" y="378586"/>
                  </a:lnTo>
                  <a:lnTo>
                    <a:pt x="630936" y="42036"/>
                  </a:lnTo>
                  <a:lnTo>
                    <a:pt x="627635" y="25663"/>
                  </a:lnTo>
                  <a:lnTo>
                    <a:pt x="618632" y="12303"/>
                  </a:lnTo>
                  <a:lnTo>
                    <a:pt x="605272" y="3300"/>
                  </a:lnTo>
                  <a:lnTo>
                    <a:pt x="588899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8781668" y="4173092"/>
            <a:ext cx="419100" cy="2895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5244" marR="5080" indent="-43180">
              <a:lnSpc>
                <a:spcPts val="1000"/>
              </a:lnSpc>
              <a:spcBef>
                <a:spcPts val="2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Prim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ei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ra 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Pagina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396793" y="3357181"/>
            <a:ext cx="768350" cy="697230"/>
            <a:chOff x="9396793" y="3357181"/>
            <a:chExt cx="768350" cy="697230"/>
          </a:xfrm>
        </p:grpSpPr>
        <p:sp>
          <p:nvSpPr>
            <p:cNvPr id="56" name="object 56"/>
            <p:cNvSpPr/>
            <p:nvPr/>
          </p:nvSpPr>
          <p:spPr>
            <a:xfrm>
              <a:off x="9401556" y="3361944"/>
              <a:ext cx="410845" cy="168275"/>
            </a:xfrm>
            <a:custGeom>
              <a:avLst/>
              <a:gdLst/>
              <a:ahLst/>
              <a:cxnLst/>
              <a:rect l="l" t="t" r="r" b="b"/>
              <a:pathLst>
                <a:path w="410845" h="168275">
                  <a:moveTo>
                    <a:pt x="0" y="0"/>
                  </a:moveTo>
                  <a:lnTo>
                    <a:pt x="0" y="84200"/>
                  </a:lnTo>
                  <a:lnTo>
                    <a:pt x="410337" y="84200"/>
                  </a:lnTo>
                  <a:lnTo>
                    <a:pt x="410337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3372" y="3511321"/>
              <a:ext cx="711682" cy="50137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79864" y="3511283"/>
              <a:ext cx="458749" cy="54255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96044" y="3531108"/>
              <a:ext cx="630935" cy="420623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9742423" y="3574160"/>
            <a:ext cx="13970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453371" y="3951732"/>
            <a:ext cx="711835" cy="669290"/>
            <a:chOff x="9453371" y="3951732"/>
            <a:chExt cx="711835" cy="669290"/>
          </a:xfrm>
        </p:grpSpPr>
        <p:sp>
          <p:nvSpPr>
            <p:cNvPr id="62" name="object 62"/>
            <p:cNvSpPr/>
            <p:nvPr/>
          </p:nvSpPr>
          <p:spPr>
            <a:xfrm>
              <a:off x="9811511" y="3951732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h="168275">
                  <a:moveTo>
                    <a:pt x="0" y="0"/>
                  </a:moveTo>
                  <a:lnTo>
                    <a:pt x="0" y="168275"/>
                  </a:lnTo>
                </a:path>
              </a:pathLst>
            </a:custGeom>
            <a:ln w="9525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3371" y="4099585"/>
              <a:ext cx="711682" cy="50137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70135" y="4105643"/>
              <a:ext cx="676681" cy="51512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496043" y="4119372"/>
              <a:ext cx="631190" cy="421005"/>
            </a:xfrm>
            <a:custGeom>
              <a:avLst/>
              <a:gdLst/>
              <a:ahLst/>
              <a:cxnLst/>
              <a:rect l="l" t="t" r="r" b="b"/>
              <a:pathLst>
                <a:path w="631190" h="421004">
                  <a:moveTo>
                    <a:pt x="588899" y="0"/>
                  </a:moveTo>
                  <a:lnTo>
                    <a:pt x="42036" y="0"/>
                  </a:lnTo>
                  <a:lnTo>
                    <a:pt x="25663" y="3300"/>
                  </a:lnTo>
                  <a:lnTo>
                    <a:pt x="12303" y="12303"/>
                  </a:lnTo>
                  <a:lnTo>
                    <a:pt x="3300" y="25663"/>
                  </a:lnTo>
                  <a:lnTo>
                    <a:pt x="0" y="42036"/>
                  </a:lnTo>
                  <a:lnTo>
                    <a:pt x="0" y="378586"/>
                  </a:lnTo>
                  <a:lnTo>
                    <a:pt x="3300" y="394960"/>
                  </a:lnTo>
                  <a:lnTo>
                    <a:pt x="12303" y="408320"/>
                  </a:lnTo>
                  <a:lnTo>
                    <a:pt x="25663" y="417323"/>
                  </a:lnTo>
                  <a:lnTo>
                    <a:pt x="42036" y="420623"/>
                  </a:lnTo>
                  <a:lnTo>
                    <a:pt x="588899" y="420623"/>
                  </a:lnTo>
                  <a:lnTo>
                    <a:pt x="605272" y="417323"/>
                  </a:lnTo>
                  <a:lnTo>
                    <a:pt x="618632" y="408320"/>
                  </a:lnTo>
                  <a:lnTo>
                    <a:pt x="627635" y="394960"/>
                  </a:lnTo>
                  <a:lnTo>
                    <a:pt x="630935" y="378586"/>
                  </a:lnTo>
                  <a:lnTo>
                    <a:pt x="630935" y="42036"/>
                  </a:lnTo>
                  <a:lnTo>
                    <a:pt x="627635" y="25663"/>
                  </a:lnTo>
                  <a:lnTo>
                    <a:pt x="618632" y="12303"/>
                  </a:lnTo>
                  <a:lnTo>
                    <a:pt x="605272" y="3300"/>
                  </a:lnTo>
                  <a:lnTo>
                    <a:pt x="588899" y="0"/>
                  </a:lnTo>
                  <a:close/>
                </a:path>
              </a:pathLst>
            </a:custGeom>
            <a:solidFill>
              <a:srgbClr val="30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583928" y="4149089"/>
            <a:ext cx="456565" cy="33274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06680">
              <a:lnSpc>
                <a:spcPts val="1150"/>
              </a:lnSpc>
              <a:spcBef>
                <a:spcPts val="235"/>
              </a:spcBef>
            </a:pP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Ola, 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mu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05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05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543927" y="4741926"/>
            <a:ext cx="2211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18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(simplificada)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526" y="1771229"/>
            <a:ext cx="7373620" cy="37128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20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getElementById</a:t>
            </a:r>
            <a:endParaRPr sz="2000">
              <a:latin typeface="Consolas"/>
              <a:cs typeface="Consolas"/>
            </a:endParaRPr>
          </a:p>
          <a:p>
            <a:pPr marL="730250" indent="-270510">
              <a:lnSpc>
                <a:spcPct val="100000"/>
              </a:lnSpc>
              <a:spcBef>
                <a:spcPts val="585"/>
              </a:spcBef>
              <a:buClr>
                <a:srgbClr val="30859C"/>
              </a:buClr>
              <a:buSzPct val="12000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busca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único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utilizando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seu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id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0859C"/>
              </a:buClr>
              <a:buFont typeface="Wingdings"/>
              <a:buChar char=""/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20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getElementsByName</a:t>
            </a:r>
            <a:endParaRPr sz="2000">
              <a:latin typeface="Consolas"/>
              <a:cs typeface="Consolas"/>
            </a:endParaRPr>
          </a:p>
          <a:p>
            <a:pPr marL="730250" indent="-270510">
              <a:lnSpc>
                <a:spcPct val="100000"/>
              </a:lnSpc>
              <a:spcBef>
                <a:spcPts val="590"/>
              </a:spcBef>
              <a:buClr>
                <a:srgbClr val="30859C"/>
              </a:buClr>
              <a:buSzPct val="12000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busca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r>
              <a:rPr sz="20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pelo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valor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atributo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name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0859C"/>
              </a:buClr>
              <a:buFont typeface="Wingdings"/>
              <a:buChar char=""/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20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getElementsByTagName</a:t>
            </a:r>
            <a:endParaRPr sz="2000">
              <a:latin typeface="Consolas"/>
              <a:cs typeface="Consolas"/>
            </a:endParaRPr>
          </a:p>
          <a:p>
            <a:pPr marL="730250" indent="-270510">
              <a:lnSpc>
                <a:spcPct val="100000"/>
              </a:lnSpc>
              <a:spcBef>
                <a:spcPts val="590"/>
              </a:spcBef>
              <a:buClr>
                <a:srgbClr val="30859C"/>
              </a:buClr>
              <a:buSzPct val="12000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busca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r>
              <a:rPr sz="20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pelo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nome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tag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HTML,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como</a:t>
            </a:r>
            <a:r>
              <a:rPr sz="2000" spc="-8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0859C"/>
                </a:solidFill>
                <a:latin typeface="Consolas"/>
                <a:cs typeface="Consolas"/>
              </a:rPr>
              <a:t>img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0859C"/>
                </a:solidFill>
                <a:latin typeface="Consolas"/>
                <a:cs typeface="Consolas"/>
              </a:rPr>
              <a:t>h1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,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0859C"/>
              </a:buClr>
              <a:buFont typeface="Wingdings"/>
              <a:buChar char=""/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20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0000FF"/>
                </a:solidFill>
                <a:latin typeface="Consolas"/>
                <a:cs typeface="Consolas"/>
              </a:rPr>
              <a:t>getElementsByClassName</a:t>
            </a:r>
            <a:endParaRPr sz="2000">
              <a:latin typeface="Consolas"/>
              <a:cs typeface="Consolas"/>
            </a:endParaRPr>
          </a:p>
          <a:p>
            <a:pPr marL="730250" indent="-270510">
              <a:lnSpc>
                <a:spcPct val="100000"/>
              </a:lnSpc>
              <a:spcBef>
                <a:spcPts val="585"/>
              </a:spcBef>
              <a:buClr>
                <a:srgbClr val="30859C"/>
              </a:buClr>
              <a:buSzPct val="120000"/>
              <a:buFont typeface="Wingdings"/>
              <a:buChar char="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busca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pelo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valor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atributo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2572" y="235458"/>
            <a:ext cx="4546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Busca</a:t>
            </a:r>
            <a:r>
              <a:rPr spc="-30" dirty="0"/>
              <a:t> </a:t>
            </a:r>
            <a:r>
              <a:rPr spc="-5" dirty="0"/>
              <a:t>na</a:t>
            </a:r>
            <a:r>
              <a:rPr spc="-35" dirty="0"/>
              <a:t> </a:t>
            </a:r>
            <a:r>
              <a:rPr spc="-15" dirty="0"/>
              <a:t>Árvore </a:t>
            </a:r>
            <a:r>
              <a:rPr spc="-10" dirty="0"/>
              <a:t>DOM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8819" y="302513"/>
            <a:ext cx="72161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Exemplo</a:t>
            </a:r>
            <a:r>
              <a:rPr sz="3200" dirty="0"/>
              <a:t> </a:t>
            </a:r>
            <a:r>
              <a:rPr sz="3200" spc="-5" dirty="0"/>
              <a:t>de</a:t>
            </a:r>
            <a:r>
              <a:rPr sz="3200" spc="-10" dirty="0"/>
              <a:t> </a:t>
            </a:r>
            <a:r>
              <a:rPr sz="3200" i="1" spc="-10" dirty="0">
                <a:solidFill>
                  <a:srgbClr val="C00000"/>
                </a:solidFill>
                <a:latin typeface="Calibri"/>
                <a:cs typeface="Calibri"/>
              </a:rPr>
              <a:t>document</a:t>
            </a:r>
            <a:r>
              <a:rPr sz="3200" i="1" spc="-10" dirty="0">
                <a:latin typeface="Calibri"/>
                <a:cs typeface="Calibri"/>
              </a:rPr>
              <a:t>.</a:t>
            </a:r>
            <a:r>
              <a:rPr sz="3200" i="1" spc="-10" dirty="0">
                <a:solidFill>
                  <a:srgbClr val="0000FF"/>
                </a:solidFill>
                <a:latin typeface="Calibri"/>
                <a:cs typeface="Calibri"/>
              </a:rPr>
              <a:t>getElementsByName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85416" y="1632204"/>
            <a:ext cx="7816850" cy="4099560"/>
            <a:chOff x="2185416" y="1632204"/>
            <a:chExt cx="7816850" cy="4099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5416" y="1632204"/>
              <a:ext cx="7816596" cy="40919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4" y="1691640"/>
              <a:ext cx="7705343" cy="404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53996" y="1700784"/>
              <a:ext cx="7684134" cy="3959860"/>
            </a:xfrm>
            <a:custGeom>
              <a:avLst/>
              <a:gdLst/>
              <a:ahLst/>
              <a:cxnLst/>
              <a:rect l="l" t="t" r="r" b="b"/>
              <a:pathLst>
                <a:path w="7684134" h="3959860">
                  <a:moveTo>
                    <a:pt x="7684008" y="0"/>
                  </a:moveTo>
                  <a:lnTo>
                    <a:pt x="0" y="0"/>
                  </a:lnTo>
                  <a:lnTo>
                    <a:pt x="0" y="3959352"/>
                  </a:lnTo>
                  <a:lnTo>
                    <a:pt x="7684008" y="3959352"/>
                  </a:lnTo>
                  <a:lnTo>
                    <a:pt x="7684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53996" y="1700784"/>
              <a:ext cx="7684134" cy="3959860"/>
            </a:xfrm>
            <a:custGeom>
              <a:avLst/>
              <a:gdLst/>
              <a:ahLst/>
              <a:cxnLst/>
              <a:rect l="l" t="t" r="r" b="b"/>
              <a:pathLst>
                <a:path w="7684134" h="3959860">
                  <a:moveTo>
                    <a:pt x="0" y="3959352"/>
                  </a:moveTo>
                  <a:lnTo>
                    <a:pt x="7684008" y="3959352"/>
                  </a:lnTo>
                  <a:lnTo>
                    <a:pt x="7684008" y="0"/>
                  </a:lnTo>
                  <a:lnTo>
                    <a:pt x="0" y="0"/>
                  </a:lnTo>
                  <a:lnTo>
                    <a:pt x="0" y="395935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53995" y="1700783"/>
            <a:ext cx="7684134" cy="395986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"radio"</a:t>
            </a:r>
            <a:r>
              <a:rPr sz="16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"estadoCivil"</a:t>
            </a:r>
            <a:r>
              <a:rPr sz="16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value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"solteiro"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"radio"</a:t>
            </a:r>
            <a:r>
              <a:rPr sz="1600" spc="1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"estadoCivil"</a:t>
            </a:r>
            <a:r>
              <a:rPr sz="16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value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"casado"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"radio"</a:t>
            </a:r>
            <a:r>
              <a:rPr sz="1600" spc="1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"estadoCivil"</a:t>
            </a:r>
            <a:r>
              <a:rPr sz="16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value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"divorciado"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&lt;script&gt;</a:t>
            </a:r>
            <a:endParaRPr sz="1600">
              <a:latin typeface="Consolas"/>
              <a:cs typeface="Consolas"/>
            </a:endParaRPr>
          </a:p>
          <a:p>
            <a:pPr marL="516255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radiosEstCiv</a:t>
            </a:r>
            <a:r>
              <a:rPr sz="1600" spc="3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.getElementsByName(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"estadoCivil"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516255">
              <a:lnSpc>
                <a:spcPct val="100000"/>
              </a:lnSpc>
              <a:spcBef>
                <a:spcPts val="575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for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radio</a:t>
            </a:r>
            <a:r>
              <a:rPr sz="1600" spc="-2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of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onsolas"/>
                <a:cs typeface="Consolas"/>
              </a:rPr>
              <a:t>radiosEstCiv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)</a:t>
            </a:r>
            <a:r>
              <a:rPr sz="16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1183640" marR="4379595" indent="-334010">
              <a:lnSpc>
                <a:spcPct val="130000"/>
              </a:lnSpc>
              <a:spcBef>
                <a:spcPts val="5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if 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(radio.</a:t>
            </a:r>
            <a:r>
              <a:rPr sz="1600" spc="-10" dirty="0">
                <a:solidFill>
                  <a:srgbClr val="548ED4"/>
                </a:solidFill>
                <a:latin typeface="Consolas"/>
                <a:cs typeface="Consolas"/>
              </a:rPr>
              <a:t>checked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 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alert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(radio.</a:t>
            </a:r>
            <a:r>
              <a:rPr sz="1600" spc="-10" dirty="0">
                <a:solidFill>
                  <a:srgbClr val="548ED4"/>
                </a:solidFill>
                <a:latin typeface="Consolas"/>
                <a:cs typeface="Consolas"/>
              </a:rPr>
              <a:t>value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516255">
              <a:lnSpc>
                <a:spcPct val="100000"/>
              </a:lnSpc>
              <a:spcBef>
                <a:spcPts val="575"/>
              </a:spcBef>
            </a:pP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2430" y="319278"/>
            <a:ext cx="73285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/>
              <a:t>Exemplo</a:t>
            </a:r>
            <a:r>
              <a:rPr sz="3000" spc="15" dirty="0"/>
              <a:t> </a:t>
            </a:r>
            <a:r>
              <a:rPr sz="3000" spc="-5" dirty="0"/>
              <a:t>de</a:t>
            </a:r>
            <a:r>
              <a:rPr sz="3000" spc="-15" dirty="0"/>
              <a:t> </a:t>
            </a:r>
            <a:r>
              <a:rPr sz="3000" i="1" spc="-15" dirty="0">
                <a:solidFill>
                  <a:srgbClr val="C00000"/>
                </a:solidFill>
                <a:latin typeface="Calibri"/>
                <a:cs typeface="Calibri"/>
              </a:rPr>
              <a:t>document</a:t>
            </a:r>
            <a:r>
              <a:rPr sz="3000" i="1" spc="-15" dirty="0">
                <a:latin typeface="Calibri"/>
                <a:cs typeface="Calibri"/>
              </a:rPr>
              <a:t>.</a:t>
            </a:r>
            <a:r>
              <a:rPr sz="3000" i="1" spc="-15" dirty="0">
                <a:solidFill>
                  <a:srgbClr val="0000FF"/>
                </a:solidFill>
                <a:latin typeface="Calibri"/>
                <a:cs typeface="Calibri"/>
              </a:rPr>
              <a:t>getElementsBy</a:t>
            </a:r>
            <a:r>
              <a:rPr sz="3000" b="1" i="1" spc="-15" dirty="0">
                <a:solidFill>
                  <a:srgbClr val="0000FF"/>
                </a:solidFill>
                <a:latin typeface="Calibri"/>
                <a:cs typeface="Calibri"/>
              </a:rPr>
              <a:t>Tag</a:t>
            </a:r>
            <a:r>
              <a:rPr sz="3000" i="1" spc="-15" dirty="0">
                <a:solidFill>
                  <a:srgbClr val="0000FF"/>
                </a:solidFill>
                <a:latin typeface="Calibri"/>
                <a:cs typeface="Calibri"/>
              </a:rPr>
              <a:t>Name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85416" y="1141475"/>
            <a:ext cx="7816850" cy="4099560"/>
            <a:chOff x="2185416" y="1141475"/>
            <a:chExt cx="7816850" cy="4099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5416" y="1141475"/>
              <a:ext cx="7816596" cy="40919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424" y="1200911"/>
              <a:ext cx="7482840" cy="404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53996" y="1210055"/>
              <a:ext cx="7684134" cy="3959860"/>
            </a:xfrm>
            <a:custGeom>
              <a:avLst/>
              <a:gdLst/>
              <a:ahLst/>
              <a:cxnLst/>
              <a:rect l="l" t="t" r="r" b="b"/>
              <a:pathLst>
                <a:path w="7684134" h="3959860">
                  <a:moveTo>
                    <a:pt x="7684008" y="0"/>
                  </a:moveTo>
                  <a:lnTo>
                    <a:pt x="0" y="0"/>
                  </a:lnTo>
                  <a:lnTo>
                    <a:pt x="0" y="3959352"/>
                  </a:lnTo>
                  <a:lnTo>
                    <a:pt x="7684008" y="3959352"/>
                  </a:lnTo>
                  <a:lnTo>
                    <a:pt x="7684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53996" y="1210055"/>
              <a:ext cx="7684134" cy="3959860"/>
            </a:xfrm>
            <a:custGeom>
              <a:avLst/>
              <a:gdLst/>
              <a:ahLst/>
              <a:cxnLst/>
              <a:rect l="l" t="t" r="r" b="b"/>
              <a:pathLst>
                <a:path w="7684134" h="3959860">
                  <a:moveTo>
                    <a:pt x="0" y="3959352"/>
                  </a:moveTo>
                  <a:lnTo>
                    <a:pt x="7684008" y="3959352"/>
                  </a:lnTo>
                  <a:lnTo>
                    <a:pt x="7684008" y="0"/>
                  </a:lnTo>
                  <a:lnTo>
                    <a:pt x="0" y="0"/>
                  </a:lnTo>
                  <a:lnTo>
                    <a:pt x="0" y="395935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53995" y="1210055"/>
            <a:ext cx="7684134" cy="395986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"radio"</a:t>
            </a:r>
            <a:r>
              <a:rPr sz="16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"estadoCivil"</a:t>
            </a:r>
            <a:r>
              <a:rPr sz="16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value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"solteiro"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"radio"</a:t>
            </a:r>
            <a:r>
              <a:rPr sz="1600" spc="1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"estadoCivil"</a:t>
            </a:r>
            <a:r>
              <a:rPr sz="16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value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"casado"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"text"</a:t>
            </a:r>
            <a:r>
              <a:rPr sz="160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"bairro"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"text"</a:t>
            </a:r>
            <a:r>
              <a:rPr sz="160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"cidade"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&lt;script&gt;</a:t>
            </a:r>
            <a:endParaRPr sz="1600">
              <a:latin typeface="Consolas"/>
              <a:cs typeface="Consolas"/>
            </a:endParaRPr>
          </a:p>
          <a:p>
            <a:pPr marL="516255" marR="378460">
              <a:lnSpc>
                <a:spcPct val="13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onsolas"/>
                <a:cs typeface="Consolas"/>
              </a:rPr>
              <a:t>listaDeInputs</a:t>
            </a:r>
            <a:r>
              <a:rPr sz="1600" spc="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.getElementsByTagName(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"input"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); </a:t>
            </a:r>
            <a:r>
              <a:rPr sz="1600" spc="-8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 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let 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input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of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listaDeInputs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</a:t>
            </a: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 {</a:t>
            </a:r>
            <a:endParaRPr sz="1600">
              <a:latin typeface="Consolas"/>
              <a:cs typeface="Consolas"/>
            </a:endParaRPr>
          </a:p>
          <a:p>
            <a:pPr marL="850265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alert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(input.</a:t>
            </a:r>
            <a:r>
              <a:rPr sz="1600" spc="-10" dirty="0">
                <a:solidFill>
                  <a:srgbClr val="548ED4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516255">
              <a:lnSpc>
                <a:spcPct val="100000"/>
              </a:lnSpc>
              <a:spcBef>
                <a:spcPts val="575"/>
              </a:spcBef>
            </a:pPr>
            <a:r>
              <a:rPr sz="1600" spc="-5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89988" y="5713476"/>
            <a:ext cx="7812405" cy="603885"/>
            <a:chOff x="2189988" y="5713476"/>
            <a:chExt cx="7812405" cy="60388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988" y="5713476"/>
              <a:ext cx="7812023" cy="597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3996" y="5763768"/>
              <a:ext cx="4259580" cy="5532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58567" y="5782055"/>
            <a:ext cx="7679690" cy="46482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770"/>
              </a:spcBef>
            </a:pP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.querySelectorAll(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"input"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268727" y="5390794"/>
            <a:ext cx="5123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Busca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correspondente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utilizando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0000FF"/>
                </a:solidFill>
                <a:latin typeface="Calibri"/>
                <a:cs typeface="Calibri"/>
              </a:rPr>
              <a:t>querySelectorAll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8130" y="319278"/>
            <a:ext cx="7558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/>
              <a:t>Exemplo</a:t>
            </a:r>
            <a:r>
              <a:rPr sz="3000" spc="-10" dirty="0"/>
              <a:t> </a:t>
            </a:r>
            <a:r>
              <a:rPr sz="3000" spc="-5" dirty="0"/>
              <a:t>de</a:t>
            </a:r>
            <a:r>
              <a:rPr sz="3000" spc="-35" dirty="0"/>
              <a:t> </a:t>
            </a:r>
            <a:r>
              <a:rPr sz="3000" i="1" spc="-5" dirty="0">
                <a:solidFill>
                  <a:srgbClr val="C00000"/>
                </a:solidFill>
                <a:latin typeface="Calibri"/>
                <a:cs typeface="Calibri"/>
              </a:rPr>
              <a:t>document</a:t>
            </a:r>
            <a:r>
              <a:rPr sz="3000" i="1" spc="-5" dirty="0">
                <a:latin typeface="Calibri"/>
                <a:cs typeface="Calibri"/>
              </a:rPr>
              <a:t>.</a:t>
            </a:r>
            <a:r>
              <a:rPr sz="3000" i="1" spc="-5" dirty="0">
                <a:solidFill>
                  <a:srgbClr val="0000FF"/>
                </a:solidFill>
                <a:latin typeface="Calibri"/>
                <a:cs typeface="Calibri"/>
              </a:rPr>
              <a:t>getElementsBy</a:t>
            </a:r>
            <a:r>
              <a:rPr sz="3000" b="1" i="1" spc="-5" dirty="0">
                <a:solidFill>
                  <a:srgbClr val="0000FF"/>
                </a:solidFill>
                <a:latin typeface="Calibri"/>
                <a:cs typeface="Calibri"/>
              </a:rPr>
              <a:t>Class</a:t>
            </a:r>
            <a:r>
              <a:rPr sz="3000" i="1" spc="-5" dirty="0">
                <a:solidFill>
                  <a:srgbClr val="0000FF"/>
                </a:solidFill>
                <a:latin typeface="Calibri"/>
                <a:cs typeface="Calibri"/>
              </a:rPr>
              <a:t>Name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89988" y="1892807"/>
            <a:ext cx="7818120" cy="2197735"/>
            <a:chOff x="2189988" y="1892807"/>
            <a:chExt cx="7818120" cy="2197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9988" y="1892807"/>
              <a:ext cx="7818119" cy="21717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996" y="1952243"/>
              <a:ext cx="7705344" cy="21381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58568" y="1961387"/>
              <a:ext cx="7686040" cy="2039620"/>
            </a:xfrm>
            <a:custGeom>
              <a:avLst/>
              <a:gdLst/>
              <a:ahLst/>
              <a:cxnLst/>
              <a:rect l="l" t="t" r="r" b="b"/>
              <a:pathLst>
                <a:path w="7686040" h="2039620">
                  <a:moveTo>
                    <a:pt x="7685532" y="0"/>
                  </a:moveTo>
                  <a:lnTo>
                    <a:pt x="0" y="0"/>
                  </a:lnTo>
                  <a:lnTo>
                    <a:pt x="0" y="2039112"/>
                  </a:lnTo>
                  <a:lnTo>
                    <a:pt x="7685532" y="2039112"/>
                  </a:lnTo>
                  <a:lnTo>
                    <a:pt x="7685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58568" y="1961387"/>
              <a:ext cx="7686040" cy="2039620"/>
            </a:xfrm>
            <a:custGeom>
              <a:avLst/>
              <a:gdLst/>
              <a:ahLst/>
              <a:cxnLst/>
              <a:rect l="l" t="t" r="r" b="b"/>
              <a:pathLst>
                <a:path w="7686040" h="2039620">
                  <a:moveTo>
                    <a:pt x="0" y="2039112"/>
                  </a:moveTo>
                  <a:lnTo>
                    <a:pt x="7685532" y="2039112"/>
                  </a:lnTo>
                  <a:lnTo>
                    <a:pt x="7685532" y="0"/>
                  </a:lnTo>
                  <a:lnTo>
                    <a:pt x="0" y="0"/>
                  </a:lnTo>
                  <a:lnTo>
                    <a:pt x="0" y="203911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58567" y="1961388"/>
            <a:ext cx="7686040" cy="203962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&lt;ul</a:t>
            </a:r>
            <a:r>
              <a:rPr sz="16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class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"nav"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 ... &lt;/ul&gt;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&lt;script&gt;</a:t>
            </a:r>
            <a:endParaRPr sz="1600">
              <a:latin typeface="Consolas"/>
              <a:cs typeface="Consolas"/>
            </a:endParaRPr>
          </a:p>
          <a:p>
            <a:pPr marL="516255">
              <a:lnSpc>
                <a:spcPct val="100000"/>
              </a:lnSpc>
              <a:spcBef>
                <a:spcPts val="5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primListaNav</a:t>
            </a:r>
            <a:r>
              <a:rPr sz="1600" spc="2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.getElementsByClassName(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"nav"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[0]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94560" y="4920970"/>
            <a:ext cx="7813675" cy="602615"/>
            <a:chOff x="2194560" y="4920970"/>
            <a:chExt cx="7813675" cy="60261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60" y="4920970"/>
              <a:ext cx="7813548" cy="5959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8568" y="4969763"/>
              <a:ext cx="3816096" cy="5532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63139" y="4989576"/>
            <a:ext cx="7680959" cy="46355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.querySelector(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".nav"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273935" y="4597653"/>
            <a:ext cx="4859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Busca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correspondente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utilizando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0000FF"/>
                </a:solidFill>
                <a:latin typeface="Calibri"/>
                <a:cs typeface="Calibri"/>
              </a:rPr>
              <a:t>querySelector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454" y="1212926"/>
            <a:ext cx="8296275" cy="4599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5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Crie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JavaScript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nome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showMessage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'minha mensagem'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)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endParaRPr sz="2000">
              <a:latin typeface="Calibri"/>
              <a:cs typeface="Calibri"/>
            </a:endParaRPr>
          </a:p>
          <a:p>
            <a:pPr marL="279400">
              <a:lnSpc>
                <a:spcPct val="100000"/>
              </a:lnSpc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exibir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uma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mensagem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pequeno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painel no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centro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da página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Construa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painel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(caixa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mensagem)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utilizando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um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&lt;div&gt;</a:t>
            </a:r>
            <a:endParaRPr sz="2000">
              <a:latin typeface="Calibri"/>
              <a:cs typeface="Calibri"/>
            </a:endParaRPr>
          </a:p>
          <a:p>
            <a:pPr marL="279400" marR="508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Utilize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CSS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definir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estilo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painel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deixá-lo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inicialmente</a:t>
            </a:r>
            <a:r>
              <a:rPr sz="20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oculto.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Utilize </a:t>
            </a:r>
            <a:r>
              <a:rPr sz="2000" spc="-434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posicionamento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absoluto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posicioná-lo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centralizado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vertical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na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horizontal</a:t>
            </a:r>
            <a:endParaRPr sz="2000">
              <a:latin typeface="Calibri"/>
              <a:cs typeface="Calibri"/>
            </a:endParaRPr>
          </a:p>
          <a:p>
            <a:pPr marL="279400" marR="36957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função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showMessage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deve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alterar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&lt;div&gt;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por meio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manipulação do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respectivo objeto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DOM, inserindo o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valor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passado como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parâmetro.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Utilize</a:t>
            </a:r>
            <a:r>
              <a:rPr sz="20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textContent</a:t>
            </a:r>
            <a:r>
              <a:rPr sz="2000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objeto.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apresentar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2000" spc="-4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caixa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mensagem,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altere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sua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visibility</a:t>
            </a:r>
            <a:r>
              <a:rPr sz="20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JavaScript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(objetoDiv.</a:t>
            </a:r>
            <a:r>
              <a:rPr sz="2000" spc="-15" dirty="0">
                <a:solidFill>
                  <a:srgbClr val="0000FF"/>
                </a:solidFill>
                <a:latin typeface="Calibri"/>
                <a:cs typeface="Calibri"/>
              </a:rPr>
              <a:t>style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visibility</a:t>
            </a:r>
            <a:r>
              <a:rPr sz="20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= </a:t>
            </a:r>
            <a:r>
              <a:rPr sz="2000" spc="-5" dirty="0">
                <a:solidFill>
                  <a:srgbClr val="00AF50"/>
                </a:solidFill>
                <a:latin typeface="Calibri"/>
                <a:cs typeface="Calibri"/>
              </a:rPr>
              <a:t>'visible'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Acrescente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botão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página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para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que,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acionado,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mostrar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endParaRPr sz="2000">
              <a:latin typeface="Calibri"/>
              <a:cs typeface="Calibri"/>
            </a:endParaRPr>
          </a:p>
          <a:p>
            <a:pPr marL="2794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mensagem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qualquer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usuário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utilizando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caixa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de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mensagem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criada.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4528" y="235458"/>
            <a:ext cx="22047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Exercício</a:t>
            </a:r>
            <a:r>
              <a:rPr spc="-50" dirty="0"/>
              <a:t> </a:t>
            </a:r>
            <a:r>
              <a:rPr spc="-5" dirty="0"/>
              <a:t>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2969" y="2328810"/>
            <a:ext cx="3287395" cy="167513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52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200" spc="-9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nsolas"/>
                <a:cs typeface="Consolas"/>
              </a:rPr>
              <a:t>textContent</a:t>
            </a:r>
            <a:endParaRPr sz="20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8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200" spc="-10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nsolas"/>
                <a:cs typeface="Consolas"/>
              </a:rPr>
              <a:t>innerText</a:t>
            </a:r>
            <a:endParaRPr sz="20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8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200" spc="-114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nsolas"/>
                <a:cs typeface="Consolas"/>
              </a:rPr>
              <a:t>innerHTML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4810" y="235458"/>
            <a:ext cx="7343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Acesso</a:t>
            </a:r>
            <a:r>
              <a:rPr spc="-10" dirty="0"/>
              <a:t> </a:t>
            </a:r>
            <a:r>
              <a:rPr spc="-5" dirty="0"/>
              <a:t>ao</a:t>
            </a:r>
            <a:r>
              <a:rPr spc="-10" dirty="0"/>
              <a:t> </a:t>
            </a:r>
            <a:r>
              <a:rPr spc="-15" dirty="0"/>
              <a:t>Conteúdo </a:t>
            </a:r>
            <a:r>
              <a:rPr spc="-10" dirty="0"/>
              <a:t>dos</a:t>
            </a:r>
            <a:r>
              <a:rPr dirty="0"/>
              <a:t> </a:t>
            </a:r>
            <a:r>
              <a:rPr spc="-15" dirty="0"/>
              <a:t>Elementos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454" y="1357375"/>
            <a:ext cx="8206105" cy="4507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Propriedade</a:t>
            </a:r>
            <a:r>
              <a:rPr sz="2200" spc="-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nsolas"/>
                <a:cs typeface="Consolas"/>
              </a:rPr>
              <a:t>textContent</a:t>
            </a:r>
            <a:endParaRPr sz="2000">
              <a:latin typeface="Consolas"/>
              <a:cs typeface="Consolas"/>
            </a:endParaRPr>
          </a:p>
          <a:p>
            <a:pPr marL="730250" indent="-270510">
              <a:lnSpc>
                <a:spcPct val="100000"/>
              </a:lnSpc>
              <a:spcBef>
                <a:spcPts val="42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é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textual,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esse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texto</a:t>
            </a:r>
            <a:endParaRPr sz="18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51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elemento possui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filhos,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a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concatenação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800" spc="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205868"/>
                </a:solidFill>
                <a:latin typeface="Calibri"/>
                <a:cs typeface="Calibri"/>
              </a:rPr>
              <a:t>textContent</a:t>
            </a:r>
            <a:r>
              <a:rPr sz="1800" b="1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dos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filhos</a:t>
            </a:r>
            <a:endParaRPr sz="18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51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Uma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alteração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valor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removerá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todos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nós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filhos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e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substituirá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por um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texto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Propriedade</a:t>
            </a:r>
            <a:r>
              <a:rPr sz="22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nsolas"/>
                <a:cs typeface="Consolas"/>
              </a:rPr>
              <a:t>innerText</a:t>
            </a:r>
            <a:endParaRPr sz="2000">
              <a:latin typeface="Consolas"/>
              <a:cs typeface="Consolas"/>
            </a:endParaRPr>
          </a:p>
          <a:p>
            <a:pPr marL="730250" indent="-270510">
              <a:lnSpc>
                <a:spcPct val="100000"/>
              </a:lnSpc>
              <a:spcBef>
                <a:spcPts val="42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Semelhante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0859C"/>
                </a:solidFill>
                <a:latin typeface="Consolas"/>
                <a:cs typeface="Consolas"/>
              </a:rPr>
              <a:t>textContent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1800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porém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leva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em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consideração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estilos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CSS</a:t>
            </a:r>
            <a:endParaRPr sz="18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52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relativo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a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elementos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1800" b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1800" b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05868"/>
                </a:solidFill>
                <a:latin typeface="Calibri"/>
                <a:cs typeface="Calibri"/>
              </a:rPr>
              <a:t>aparecem</a:t>
            </a:r>
            <a:r>
              <a:rPr sz="1800" b="1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1800" b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05868"/>
                </a:solidFill>
                <a:latin typeface="Calibri"/>
                <a:cs typeface="Calibri"/>
              </a:rPr>
              <a:t>página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Propriedade</a:t>
            </a:r>
            <a:r>
              <a:rPr sz="2200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FF"/>
                </a:solidFill>
                <a:latin typeface="Consolas"/>
                <a:cs typeface="Consolas"/>
              </a:rPr>
              <a:t>innerHTML</a:t>
            </a:r>
            <a:endParaRPr sz="2000">
              <a:latin typeface="Consolas"/>
              <a:cs typeface="Consolas"/>
            </a:endParaRPr>
          </a:p>
          <a:p>
            <a:pPr marL="730250" indent="-270510">
              <a:lnSpc>
                <a:spcPct val="100000"/>
              </a:lnSpc>
              <a:spcBef>
                <a:spcPts val="42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e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seus descendentes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após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serialização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  <a:p>
            <a:pPr marL="730250" marR="5080" indent="-269875">
              <a:lnSpc>
                <a:spcPct val="110000"/>
              </a:lnSpc>
              <a:spcBef>
                <a:spcPts val="3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Quando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alterada,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novo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8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avaliado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pelo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navegador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pode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resultar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na </a:t>
            </a:r>
            <a:r>
              <a:rPr sz="1800" spc="-39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criação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nós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descendentes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estrutura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DOM</a:t>
            </a:r>
            <a:endParaRPr sz="18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51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b="1" spc="-5" dirty="0">
                <a:solidFill>
                  <a:srgbClr val="205868"/>
                </a:solidFill>
                <a:latin typeface="Calibri"/>
                <a:cs typeface="Calibri"/>
              </a:rPr>
              <a:t>OBS:</a:t>
            </a:r>
            <a:r>
              <a:rPr sz="1800" b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possibilidade</a:t>
            </a:r>
            <a:r>
              <a:rPr sz="18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ataques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XSS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e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desempenho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inferior</a:t>
            </a:r>
            <a:r>
              <a:rPr sz="18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onsolas"/>
                <a:cs typeface="Consolas"/>
              </a:rPr>
              <a:t>textContent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4810" y="235458"/>
            <a:ext cx="7343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Acesso</a:t>
            </a:r>
            <a:r>
              <a:rPr spc="-10" dirty="0"/>
              <a:t> </a:t>
            </a:r>
            <a:r>
              <a:rPr spc="-5" dirty="0"/>
              <a:t>ao</a:t>
            </a:r>
            <a:r>
              <a:rPr spc="-10" dirty="0"/>
              <a:t> </a:t>
            </a:r>
            <a:r>
              <a:rPr spc="-15" dirty="0"/>
              <a:t>Conteúdo </a:t>
            </a:r>
            <a:r>
              <a:rPr spc="-10" dirty="0"/>
              <a:t>dos</a:t>
            </a:r>
            <a:r>
              <a:rPr dirty="0"/>
              <a:t> </a:t>
            </a:r>
            <a:r>
              <a:rPr spc="-15" dirty="0"/>
              <a:t>Elementos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0951" y="163448"/>
            <a:ext cx="8152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solidFill>
                  <a:srgbClr val="548ED4"/>
                </a:solidFill>
                <a:latin typeface="Calibri"/>
                <a:cs typeface="Calibri"/>
              </a:rPr>
              <a:t>textContent</a:t>
            </a:r>
            <a:r>
              <a:rPr b="1" spc="35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pc="-15" dirty="0"/>
              <a:t>vs</a:t>
            </a:r>
            <a:r>
              <a:rPr spc="5" dirty="0"/>
              <a:t> </a:t>
            </a:r>
            <a:r>
              <a:rPr b="1" spc="-50" dirty="0">
                <a:solidFill>
                  <a:srgbClr val="548ED4"/>
                </a:solidFill>
                <a:latin typeface="Calibri"/>
                <a:cs typeface="Calibri"/>
              </a:rPr>
              <a:t>innerText</a:t>
            </a:r>
            <a:r>
              <a:rPr b="1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pc="-15" dirty="0"/>
              <a:t>vs</a:t>
            </a:r>
            <a:r>
              <a:rPr spc="5" dirty="0"/>
              <a:t> </a:t>
            </a:r>
            <a:r>
              <a:rPr b="1" spc="-5" dirty="0">
                <a:solidFill>
                  <a:srgbClr val="548ED4"/>
                </a:solidFill>
                <a:latin typeface="Calibri"/>
                <a:cs typeface="Calibri"/>
              </a:rPr>
              <a:t>innerHTML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3832" y="1053083"/>
            <a:ext cx="5195316" cy="37033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14718" y="1052830"/>
            <a:ext cx="3696335" cy="3710304"/>
            <a:chOff x="7014718" y="1052830"/>
            <a:chExt cx="3696335" cy="3710304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1068" y="1059180"/>
              <a:ext cx="3683508" cy="36972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17893" y="1056005"/>
              <a:ext cx="3689985" cy="3703954"/>
            </a:xfrm>
            <a:custGeom>
              <a:avLst/>
              <a:gdLst/>
              <a:ahLst/>
              <a:cxnLst/>
              <a:rect l="l" t="t" r="r" b="b"/>
              <a:pathLst>
                <a:path w="3689984" h="3703954">
                  <a:moveTo>
                    <a:pt x="0" y="3703574"/>
                  </a:moveTo>
                  <a:lnTo>
                    <a:pt x="3689858" y="3703574"/>
                  </a:lnTo>
                  <a:lnTo>
                    <a:pt x="3689858" y="0"/>
                  </a:lnTo>
                  <a:lnTo>
                    <a:pt x="0" y="0"/>
                  </a:lnTo>
                  <a:lnTo>
                    <a:pt x="0" y="3703574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7039" y="4869179"/>
            <a:ext cx="6217920" cy="14676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2535" y="1893326"/>
            <a:ext cx="6874509" cy="329628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7335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80035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U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ili</a:t>
            </a:r>
            <a:r>
              <a:rPr sz="2200" spc="-50" dirty="0">
                <a:solidFill>
                  <a:srgbClr val="205868"/>
                </a:solidFill>
                <a:latin typeface="Calibri"/>
                <a:cs typeface="Calibri"/>
              </a:rPr>
              <a:t>z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-s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</a:t>
            </a:r>
            <a:r>
              <a:rPr sz="2200" spc="-45" dirty="0">
                <a:solidFill>
                  <a:srgbClr val="205868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priedad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sz="2000" spc="-6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bj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-35" dirty="0">
                <a:solidFill>
                  <a:srgbClr val="205868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endParaRPr sz="2200">
              <a:latin typeface="Calibri"/>
              <a:cs typeface="Calibri"/>
            </a:endParaRPr>
          </a:p>
          <a:p>
            <a:pPr marL="279400" indent="-267335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80035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Neste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caso,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alteração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ocorre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CSS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5" dirty="0">
                <a:solidFill>
                  <a:srgbClr val="205868"/>
                </a:solidFill>
                <a:latin typeface="Calibri"/>
                <a:cs typeface="Calibri"/>
              </a:rPr>
              <a:t>inline</a:t>
            </a:r>
            <a:endParaRPr sz="2200">
              <a:latin typeface="Calibri"/>
              <a:cs typeface="Calibri"/>
            </a:endParaRPr>
          </a:p>
          <a:p>
            <a:pPr marL="279400" indent="-267335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80035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Nomes</a:t>
            </a:r>
            <a:r>
              <a:rPr sz="22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das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propriedades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segue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padrão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05868"/>
                </a:solidFill>
                <a:latin typeface="Calibri"/>
                <a:cs typeface="Calibri"/>
              </a:rPr>
              <a:t>CamelCase</a:t>
            </a:r>
            <a:endParaRPr sz="2200">
              <a:latin typeface="Calibri"/>
              <a:cs typeface="Calibri"/>
            </a:endParaRPr>
          </a:p>
          <a:p>
            <a:pPr marL="730250">
              <a:lnSpc>
                <a:spcPct val="100000"/>
              </a:lnSpc>
              <a:spcBef>
                <a:spcPts val="1800"/>
              </a:spcBef>
              <a:tabLst>
                <a:tab pos="3601720" algn="l"/>
              </a:tabLst>
            </a:pPr>
            <a:r>
              <a:rPr sz="2200" spc="-10" dirty="0">
                <a:solidFill>
                  <a:srgbClr val="00ACEA"/>
                </a:solidFill>
                <a:latin typeface="Calibri"/>
                <a:cs typeface="Calibri"/>
              </a:rPr>
              <a:t>CSS	</a:t>
            </a:r>
            <a:r>
              <a:rPr sz="2200" spc="-15" dirty="0">
                <a:solidFill>
                  <a:srgbClr val="00ACEA"/>
                </a:solidFill>
                <a:latin typeface="Calibri"/>
                <a:cs typeface="Calibri"/>
              </a:rPr>
              <a:t>JavaScript</a:t>
            </a:r>
            <a:endParaRPr sz="2200">
              <a:latin typeface="Calibri"/>
              <a:cs typeface="Calibri"/>
            </a:endParaRPr>
          </a:p>
          <a:p>
            <a:pPr marL="730250">
              <a:lnSpc>
                <a:spcPct val="100000"/>
              </a:lnSpc>
              <a:spcBef>
                <a:spcPts val="1230"/>
              </a:spcBef>
              <a:tabLst>
                <a:tab pos="3601720" algn="l"/>
              </a:tabLst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color	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node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style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.color</a:t>
            </a:r>
            <a:endParaRPr sz="1800">
              <a:latin typeface="Consolas"/>
              <a:cs typeface="Consolas"/>
            </a:endParaRPr>
          </a:p>
          <a:p>
            <a:pPr marL="730250" marR="5080">
              <a:lnSpc>
                <a:spcPct val="155600"/>
              </a:lnSpc>
              <a:tabLst>
                <a:tab pos="3601720" algn="l"/>
              </a:tabLst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font-family	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node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style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.font</a:t>
            </a:r>
            <a:r>
              <a:rPr sz="1800" b="1" spc="-5" dirty="0">
                <a:solidFill>
                  <a:srgbClr val="0000FF"/>
                </a:solidFill>
                <a:latin typeface="Consolas"/>
                <a:cs typeface="Consolas"/>
              </a:rPr>
              <a:t>F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amily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back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g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ro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u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nd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olo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r	</a:t>
            </a:r>
            <a:r>
              <a:rPr sz="1800" spc="-10" dirty="0">
                <a:solidFill>
                  <a:srgbClr val="30859C"/>
                </a:solidFill>
                <a:latin typeface="Consolas"/>
                <a:cs typeface="Consolas"/>
              </a:rPr>
              <a:t>node</a:t>
            </a:r>
            <a:r>
              <a:rPr sz="1800" spc="5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st</a:t>
            </a:r>
            <a:r>
              <a:rPr sz="1800" dirty="0">
                <a:solidFill>
                  <a:srgbClr val="C00000"/>
                </a:solidFill>
                <a:latin typeface="Consolas"/>
                <a:cs typeface="Consolas"/>
              </a:rPr>
              <a:t>y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le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ackg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ou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d</a:t>
            </a:r>
            <a:r>
              <a:rPr sz="1800" b="1" spc="-10" dirty="0">
                <a:solidFill>
                  <a:srgbClr val="0000FF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l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5270" y="235458"/>
            <a:ext cx="7603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Alterando</a:t>
            </a:r>
            <a:r>
              <a:rPr dirty="0"/>
              <a:t> </a:t>
            </a:r>
            <a:r>
              <a:rPr spc="-10" dirty="0"/>
              <a:t>Estilos</a:t>
            </a:r>
            <a:r>
              <a:rPr spc="-35" dirty="0"/>
              <a:t> </a:t>
            </a:r>
            <a:r>
              <a:rPr spc="-10" dirty="0"/>
              <a:t>CSS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5" dirty="0"/>
              <a:t>forma</a:t>
            </a:r>
            <a:r>
              <a:rPr spc="30" dirty="0"/>
              <a:t> </a:t>
            </a:r>
            <a:r>
              <a:rPr b="1" i="1" dirty="0">
                <a:latin typeface="Calibri"/>
                <a:cs typeface="Calibri"/>
              </a:rPr>
              <a:t>inline</a:t>
            </a:r>
          </a:p>
        </p:txBody>
      </p:sp>
      <p:sp>
        <p:nvSpPr>
          <p:cNvPr id="4" name="object 4"/>
          <p:cNvSpPr/>
          <p:nvPr/>
        </p:nvSpPr>
        <p:spPr>
          <a:xfrm>
            <a:off x="3215639" y="3957828"/>
            <a:ext cx="6264910" cy="0"/>
          </a:xfrm>
          <a:custGeom>
            <a:avLst/>
            <a:gdLst/>
            <a:ahLst/>
            <a:cxnLst/>
            <a:rect l="l" t="t" r="r" b="b"/>
            <a:pathLst>
              <a:path w="6264909">
                <a:moveTo>
                  <a:pt x="0" y="0"/>
                </a:moveTo>
                <a:lnTo>
                  <a:pt x="6264656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4775" y="1263141"/>
            <a:ext cx="10448925" cy="5116830"/>
            <a:chOff x="874775" y="1263141"/>
            <a:chExt cx="10448925" cy="5116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775" y="1269491"/>
              <a:ext cx="6100572" cy="41864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2696" y="1269491"/>
              <a:ext cx="4224528" cy="41864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89521" y="1266316"/>
              <a:ext cx="4231005" cy="4192904"/>
            </a:xfrm>
            <a:custGeom>
              <a:avLst/>
              <a:gdLst/>
              <a:ahLst/>
              <a:cxnLst/>
              <a:rect l="l" t="t" r="r" b="b"/>
              <a:pathLst>
                <a:path w="4231005" h="4192904">
                  <a:moveTo>
                    <a:pt x="0" y="4192778"/>
                  </a:moveTo>
                  <a:lnTo>
                    <a:pt x="4230878" y="4192778"/>
                  </a:lnTo>
                  <a:lnTo>
                    <a:pt x="4230878" y="0"/>
                  </a:lnTo>
                  <a:lnTo>
                    <a:pt x="0" y="0"/>
                  </a:lnTo>
                  <a:lnTo>
                    <a:pt x="0" y="419277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9624" y="5519927"/>
              <a:ext cx="4488180" cy="780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6952" y="5498591"/>
              <a:ext cx="4556759" cy="88088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95270" y="235458"/>
            <a:ext cx="7603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Alterando</a:t>
            </a:r>
            <a:r>
              <a:rPr dirty="0"/>
              <a:t> </a:t>
            </a:r>
            <a:r>
              <a:rPr spc="-10" dirty="0"/>
              <a:t>Estilos</a:t>
            </a:r>
            <a:r>
              <a:rPr spc="-35" dirty="0"/>
              <a:t> </a:t>
            </a:r>
            <a:r>
              <a:rPr spc="-10" dirty="0"/>
              <a:t>CSS</a:t>
            </a:r>
            <a:r>
              <a:rPr spc="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5" dirty="0"/>
              <a:t>forma</a:t>
            </a:r>
            <a:r>
              <a:rPr spc="30" dirty="0"/>
              <a:t> </a:t>
            </a:r>
            <a:r>
              <a:rPr b="1" i="1" dirty="0">
                <a:latin typeface="Calibri"/>
                <a:cs typeface="Calibri"/>
              </a:rPr>
              <a:t>inline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918203" y="5588508"/>
            <a:ext cx="4356100" cy="647700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1440" marR="156845">
              <a:lnSpc>
                <a:spcPct val="100000"/>
              </a:lnSpc>
              <a:spcBef>
                <a:spcPts val="254"/>
              </a:spcBef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Neste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exemplo,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clique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em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artigo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(caixa </a:t>
            </a:r>
            <a:r>
              <a:rPr sz="1800" spc="-39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cinza)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05868"/>
                </a:solidFill>
                <a:latin typeface="Calibri"/>
                <a:cs typeface="Calibri"/>
              </a:rPr>
              <a:t>fará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com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mesmo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fique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oculto.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8860" y="1748950"/>
            <a:ext cx="5422900" cy="291782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Adicionar/modificar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2200" b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aos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Adicionar</a:t>
            </a:r>
            <a:r>
              <a:rPr sz="22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05868"/>
                </a:solidFill>
                <a:latin typeface="Calibri"/>
                <a:cs typeface="Calibri"/>
              </a:rPr>
              <a:t>novos</a:t>
            </a:r>
            <a:r>
              <a:rPr sz="2200" b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Modificar </a:t>
            </a:r>
            <a:r>
              <a:rPr sz="2200" b="1" spc="-10" dirty="0">
                <a:solidFill>
                  <a:srgbClr val="205868"/>
                </a:solidFill>
                <a:latin typeface="Calibri"/>
                <a:cs typeface="Calibri"/>
              </a:rPr>
              <a:t>atributos</a:t>
            </a:r>
            <a:r>
              <a:rPr sz="2200" b="1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Modificar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05868"/>
                </a:solidFill>
                <a:latin typeface="Calibri"/>
                <a:cs typeface="Calibri"/>
              </a:rPr>
              <a:t>estilos</a:t>
            </a:r>
            <a:r>
              <a:rPr sz="2200" b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CSS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Ocultar/mostrar</a:t>
            </a:r>
            <a:r>
              <a:rPr sz="2200" spc="-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Remover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elementos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3179" y="235458"/>
            <a:ext cx="6025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Manipulação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15" dirty="0"/>
              <a:t> Árvore </a:t>
            </a:r>
            <a:r>
              <a:rPr spc="-5" dirty="0"/>
              <a:t>DOM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42972" y="4943855"/>
            <a:ext cx="7301865" cy="1155700"/>
            <a:chOff x="2442972" y="4943855"/>
            <a:chExt cx="7301865" cy="1155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2972" y="4943855"/>
              <a:ext cx="7301483" cy="11414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5268" y="4960619"/>
              <a:ext cx="7199376" cy="11384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11552" y="5012435"/>
              <a:ext cx="7169150" cy="1009015"/>
            </a:xfrm>
            <a:custGeom>
              <a:avLst/>
              <a:gdLst/>
              <a:ahLst/>
              <a:cxnLst/>
              <a:rect l="l" t="t" r="r" b="b"/>
              <a:pathLst>
                <a:path w="7169150" h="1009014">
                  <a:moveTo>
                    <a:pt x="7168896" y="0"/>
                  </a:moveTo>
                  <a:lnTo>
                    <a:pt x="0" y="0"/>
                  </a:lnTo>
                  <a:lnTo>
                    <a:pt x="0" y="1008888"/>
                  </a:lnTo>
                  <a:lnTo>
                    <a:pt x="7168896" y="1008888"/>
                  </a:lnTo>
                  <a:lnTo>
                    <a:pt x="716889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1552" y="5012435"/>
              <a:ext cx="7169150" cy="1009015"/>
            </a:xfrm>
            <a:custGeom>
              <a:avLst/>
              <a:gdLst/>
              <a:ahLst/>
              <a:cxnLst/>
              <a:rect l="l" t="t" r="r" b="b"/>
              <a:pathLst>
                <a:path w="7169150" h="1009014">
                  <a:moveTo>
                    <a:pt x="0" y="1008888"/>
                  </a:moveTo>
                  <a:lnTo>
                    <a:pt x="7168896" y="1008888"/>
                  </a:lnTo>
                  <a:lnTo>
                    <a:pt x="7168896" y="0"/>
                  </a:lnTo>
                  <a:lnTo>
                    <a:pt x="0" y="0"/>
                  </a:lnTo>
                  <a:lnTo>
                    <a:pt x="0" y="100888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11551" y="5012435"/>
            <a:ext cx="7169150" cy="10090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01295" marR="182880" algn="just">
              <a:lnSpc>
                <a:spcPct val="120100"/>
              </a:lnSpc>
              <a:spcBef>
                <a:spcPts val="114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 manipulação da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árvore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DOM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correspondente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ao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documento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HTML é na 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verdade </a:t>
            </a:r>
            <a:r>
              <a:rPr sz="1600" spc="-3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possível 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graças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uma </a:t>
            </a:r>
            <a:r>
              <a:rPr sz="1600" spc="-25" dirty="0">
                <a:solidFill>
                  <a:srgbClr val="404040"/>
                </a:solidFill>
                <a:latin typeface="Calibri"/>
                <a:cs typeface="Calibri"/>
              </a:rPr>
              <a:t>Web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API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denominada DOM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API,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que pode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ser utilizada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pelo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desenvolvedor</a:t>
            </a:r>
            <a:r>
              <a:rPr sz="16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por</a:t>
            </a:r>
            <a:r>
              <a:rPr sz="16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meio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da linguagem</a:t>
            </a:r>
            <a:r>
              <a:rPr sz="1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JavaScript</a:t>
            </a:r>
            <a:r>
              <a:rPr sz="16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navegador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Internet.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Manipulando</a:t>
            </a:r>
            <a:r>
              <a:rPr spc="-50" dirty="0"/>
              <a:t> </a:t>
            </a:r>
            <a:r>
              <a:rPr spc="-20" dirty="0"/>
              <a:t>Atributos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46376" y="2464307"/>
            <a:ext cx="7981315" cy="3295015"/>
            <a:chOff x="2246376" y="2464307"/>
            <a:chExt cx="7981315" cy="3295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6376" y="2464307"/>
              <a:ext cx="7981188" cy="32857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384" y="2478023"/>
              <a:ext cx="7816596" cy="32811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14956" y="2532887"/>
              <a:ext cx="7848600" cy="3153410"/>
            </a:xfrm>
            <a:custGeom>
              <a:avLst/>
              <a:gdLst/>
              <a:ahLst/>
              <a:cxnLst/>
              <a:rect l="l" t="t" r="r" b="b"/>
              <a:pathLst>
                <a:path w="7848600" h="3153410">
                  <a:moveTo>
                    <a:pt x="7848600" y="0"/>
                  </a:moveTo>
                  <a:lnTo>
                    <a:pt x="0" y="0"/>
                  </a:lnTo>
                  <a:lnTo>
                    <a:pt x="0" y="3153156"/>
                  </a:lnTo>
                  <a:lnTo>
                    <a:pt x="7848600" y="3153156"/>
                  </a:lnTo>
                  <a:lnTo>
                    <a:pt x="7848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14956" y="2532887"/>
              <a:ext cx="7848600" cy="3153410"/>
            </a:xfrm>
            <a:custGeom>
              <a:avLst/>
              <a:gdLst/>
              <a:ahLst/>
              <a:cxnLst/>
              <a:rect l="l" t="t" r="r" b="b"/>
              <a:pathLst>
                <a:path w="7848600" h="3153410">
                  <a:moveTo>
                    <a:pt x="0" y="3153156"/>
                  </a:moveTo>
                  <a:lnTo>
                    <a:pt x="7848600" y="3153156"/>
                  </a:lnTo>
                  <a:lnTo>
                    <a:pt x="7848600" y="0"/>
                  </a:lnTo>
                  <a:lnTo>
                    <a:pt x="0" y="0"/>
                  </a:lnTo>
                  <a:lnTo>
                    <a:pt x="0" y="315315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58644" y="1663865"/>
            <a:ext cx="7512050" cy="240030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maioria</a:t>
            </a:r>
            <a:r>
              <a:rPr sz="20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dos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atributos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dos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elementos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HTML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da página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há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uma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mesmo</a:t>
            </a:r>
            <a:r>
              <a:rPr sz="2000" b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nome</a:t>
            </a:r>
            <a:r>
              <a:rPr sz="2000" b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objeto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correspondente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DOM</a:t>
            </a:r>
            <a:endParaRPr sz="2000">
              <a:latin typeface="Calibri"/>
              <a:cs typeface="Calibri"/>
            </a:endParaRPr>
          </a:p>
          <a:p>
            <a:pPr marL="139065">
              <a:lnSpc>
                <a:spcPct val="100000"/>
              </a:lnSpc>
              <a:spcBef>
                <a:spcPts val="145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39065">
              <a:lnSpc>
                <a:spcPct val="100000"/>
              </a:lnSpc>
              <a:spcBef>
                <a:spcPts val="495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"text"</a:t>
            </a:r>
            <a:r>
              <a:rPr sz="160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"aabb"</a:t>
            </a:r>
            <a:r>
              <a:rPr sz="1600" spc="-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"ccdd"</a:t>
            </a:r>
            <a:r>
              <a:rPr sz="1600" spc="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value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"rua</a:t>
            </a:r>
            <a:r>
              <a:rPr sz="1600" spc="5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abc"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39065">
              <a:lnSpc>
                <a:spcPct val="100000"/>
              </a:lnSpc>
              <a:spcBef>
                <a:spcPts val="50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39065">
              <a:lnSpc>
                <a:spcPct val="100000"/>
              </a:lnSpc>
              <a:spcBef>
                <a:spcPts val="509"/>
              </a:spcBef>
            </a:pPr>
            <a:r>
              <a:rPr sz="1500" spc="-5" dirty="0">
                <a:solidFill>
                  <a:srgbClr val="0000FF"/>
                </a:solidFill>
                <a:latin typeface="Consolas"/>
                <a:cs typeface="Consolas"/>
              </a:rPr>
              <a:t>&lt;script&gt;</a:t>
            </a:r>
            <a:endParaRPr sz="1500">
              <a:latin typeface="Consolas"/>
              <a:cs typeface="Consolas"/>
            </a:endParaRPr>
          </a:p>
          <a:p>
            <a:pPr marL="584200">
              <a:lnSpc>
                <a:spcPct val="100000"/>
              </a:lnSpc>
              <a:spcBef>
                <a:spcPts val="484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campoRua</a:t>
            </a:r>
            <a:r>
              <a:rPr sz="160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.querySelector(</a:t>
            </a:r>
            <a:r>
              <a:rPr sz="1600" spc="-10" dirty="0">
                <a:solidFill>
                  <a:srgbClr val="00AFEF"/>
                </a:solidFill>
                <a:latin typeface="Consolas"/>
                <a:cs typeface="Consolas"/>
              </a:rPr>
              <a:t>"input"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911348" y="4167846"/>
          <a:ext cx="5733412" cy="817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77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460">
                <a:tc>
                  <a:txBody>
                    <a:bodyPr/>
                    <a:lstStyle/>
                    <a:p>
                      <a:pPr marR="15875" algn="ctr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console.log</a:t>
                      </a:r>
                      <a:r>
                        <a:rPr sz="1600" spc="-1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205868"/>
                          </a:solidFill>
                          <a:latin typeface="Consolas"/>
                          <a:cs typeface="Consolas"/>
                        </a:rPr>
                        <a:t>campoRua</a:t>
                      </a: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.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id</a:t>
                      </a:r>
                      <a:r>
                        <a:rPr sz="1600" b="1" spc="-4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6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0099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009900"/>
                          </a:solidFill>
                          <a:latin typeface="Consolas"/>
                          <a:cs typeface="Consolas"/>
                        </a:rPr>
                        <a:t>mostra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'aabb'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console.log</a:t>
                      </a:r>
                      <a:r>
                        <a:rPr sz="1600" spc="-1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205868"/>
                          </a:solidFill>
                          <a:latin typeface="Consolas"/>
                          <a:cs typeface="Consolas"/>
                        </a:rPr>
                        <a:t>campoRua</a:t>
                      </a: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.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name</a:t>
                      </a:r>
                      <a:r>
                        <a:rPr sz="1600" b="1" spc="-35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099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09900"/>
                          </a:solidFill>
                          <a:latin typeface="Consolas"/>
                          <a:cs typeface="Consolas"/>
                        </a:rPr>
                        <a:t>mostra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'ccdd'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507">
                <a:tc>
                  <a:txBody>
                    <a:bodyPr/>
                    <a:lstStyle/>
                    <a:p>
                      <a:pPr marR="15875" algn="ctr">
                        <a:lnSpc>
                          <a:spcPts val="1905"/>
                        </a:lnSpc>
                      </a:pPr>
                      <a:r>
                        <a:rPr sz="16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console.log</a:t>
                      </a:r>
                      <a:r>
                        <a:rPr sz="1600" spc="-10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905"/>
                        </a:lnSpc>
                      </a:pPr>
                      <a:r>
                        <a:rPr sz="1600" spc="-10" dirty="0">
                          <a:solidFill>
                            <a:srgbClr val="205868"/>
                          </a:solidFill>
                          <a:latin typeface="Consolas"/>
                          <a:cs typeface="Consolas"/>
                        </a:rPr>
                        <a:t>campoRua</a:t>
                      </a:r>
                      <a:r>
                        <a:rPr sz="1600" spc="-1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.</a:t>
                      </a: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value</a:t>
                      </a:r>
                      <a:r>
                        <a:rPr sz="1600" b="1" spc="-50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585858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600" spc="-5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;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905"/>
                        </a:lnSpc>
                      </a:pPr>
                      <a:r>
                        <a:rPr sz="1600" spc="-10" dirty="0">
                          <a:solidFill>
                            <a:srgbClr val="009900"/>
                          </a:solidFill>
                          <a:latin typeface="Consolas"/>
                          <a:cs typeface="Consolas"/>
                        </a:rPr>
                        <a:t>//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905"/>
                        </a:lnSpc>
                      </a:pPr>
                      <a:r>
                        <a:rPr sz="1600" spc="-10" dirty="0">
                          <a:solidFill>
                            <a:srgbClr val="009900"/>
                          </a:solidFill>
                          <a:latin typeface="Consolas"/>
                          <a:cs typeface="Consolas"/>
                        </a:rPr>
                        <a:t>mostra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905"/>
                        </a:lnSpc>
                      </a:pPr>
                      <a:r>
                        <a:rPr sz="1600" spc="-1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'rua</a:t>
                      </a:r>
                      <a:r>
                        <a:rPr sz="1600" spc="-6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abc'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488048" y="5025390"/>
            <a:ext cx="347217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9900"/>
                </a:solidFill>
                <a:latin typeface="Consolas"/>
                <a:cs typeface="Consolas"/>
              </a:rPr>
              <a:t>//</a:t>
            </a:r>
            <a:r>
              <a:rPr sz="1600" spc="-15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9900"/>
                </a:solidFill>
                <a:latin typeface="Consolas"/>
                <a:cs typeface="Consolas"/>
              </a:rPr>
              <a:t>alt.</a:t>
            </a:r>
            <a:r>
              <a:rPr sz="1600" spc="-2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o</a:t>
            </a:r>
            <a:r>
              <a:rPr sz="1600" spc="-3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val.</a:t>
            </a:r>
            <a:r>
              <a:rPr sz="16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do</a:t>
            </a:r>
            <a:r>
              <a:rPr sz="16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atrib.</a:t>
            </a:r>
            <a:r>
              <a:rPr sz="1600" spc="-3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AF50"/>
                </a:solidFill>
                <a:latin typeface="Consolas"/>
                <a:cs typeface="Consolas"/>
              </a:rPr>
              <a:t>'name'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5389" y="4956636"/>
            <a:ext cx="3695065" cy="63119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635"/>
              </a:spcBef>
            </a:pP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campoRua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600" b="1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b="1" spc="-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b="1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"novo valor"</a:t>
            </a:r>
            <a:r>
              <a:rPr sz="1600" b="1" spc="-1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500" spc="-5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6679" y="2003805"/>
            <a:ext cx="6759575" cy="2604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Alguns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atributos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são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acessados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forma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diferenciada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3237230" algn="l"/>
              </a:tabLst>
            </a:pP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Atributo</a:t>
            </a:r>
            <a:r>
              <a:rPr sz="2000" spc="-5" dirty="0">
                <a:solidFill>
                  <a:srgbClr val="00AFEF"/>
                </a:solidFill>
                <a:latin typeface="Calibri"/>
                <a:cs typeface="Calibri"/>
              </a:rPr>
              <a:t> HTML	</a:t>
            </a:r>
            <a:r>
              <a:rPr sz="2000" spc="-10" dirty="0">
                <a:solidFill>
                  <a:srgbClr val="00AFEF"/>
                </a:solidFill>
                <a:latin typeface="Calibri"/>
                <a:cs typeface="Calibri"/>
              </a:rPr>
              <a:t>JavaScript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3237230" algn="l"/>
              </a:tabLst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class	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node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.className</a:t>
            </a:r>
            <a:endParaRPr sz="1800">
              <a:latin typeface="Consolas"/>
              <a:cs typeface="Consolas"/>
            </a:endParaRPr>
          </a:p>
          <a:p>
            <a:pPr marL="12700" marR="379730">
              <a:lnSpc>
                <a:spcPct val="155600"/>
              </a:lnSpc>
              <a:tabLst>
                <a:tab pos="3237230" algn="l"/>
              </a:tabLst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data-matricula	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node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dataset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.matricula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data</a:t>
            </a:r>
            <a:r>
              <a:rPr sz="1800" spc="5" dirty="0">
                <a:solidFill>
                  <a:srgbClr val="0000FF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nu</a:t>
            </a:r>
            <a:r>
              <a:rPr sz="1800" spc="5" dirty="0">
                <a:solidFill>
                  <a:srgbClr val="0000FF"/>
                </a:solidFill>
                <a:latin typeface="Consolas"/>
                <a:cs typeface="Consolas"/>
              </a:rPr>
              <a:t>m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m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a</a:t>
            </a:r>
            <a:r>
              <a:rPr sz="1800" spc="5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c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u</a:t>
            </a:r>
            <a:r>
              <a:rPr sz="1800" spc="5" dirty="0">
                <a:solidFill>
                  <a:srgbClr val="0000FF"/>
                </a:solidFill>
                <a:latin typeface="Consolas"/>
                <a:cs typeface="Consolas"/>
              </a:rPr>
              <a:t>l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a	</a:t>
            </a:r>
            <a:r>
              <a:rPr sz="1800" spc="-10" dirty="0">
                <a:solidFill>
                  <a:srgbClr val="30859C"/>
                </a:solidFill>
                <a:latin typeface="Consolas"/>
                <a:cs typeface="Consolas"/>
              </a:rPr>
              <a:t>nod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e</a:t>
            </a:r>
            <a:r>
              <a:rPr sz="1800" spc="5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da</a:t>
            </a:r>
            <a:r>
              <a:rPr sz="1800" dirty="0">
                <a:solidFill>
                  <a:srgbClr val="E36C09"/>
                </a:solidFill>
                <a:latin typeface="Consolas"/>
                <a:cs typeface="Consolas"/>
              </a:rPr>
              <a:t>t</a:t>
            </a: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ase</a:t>
            </a:r>
            <a:r>
              <a:rPr sz="1800" spc="5" dirty="0">
                <a:solidFill>
                  <a:srgbClr val="E36C09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.num</a:t>
            </a:r>
            <a:r>
              <a:rPr sz="1800" b="1" spc="5" dirty="0">
                <a:solidFill>
                  <a:srgbClr val="0000FF"/>
                </a:solidFill>
                <a:latin typeface="Consolas"/>
                <a:cs typeface="Consolas"/>
              </a:rPr>
              <a:t>M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at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icu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la</a:t>
            </a:r>
            <a:endParaRPr sz="1800">
              <a:latin typeface="Consolas"/>
              <a:cs typeface="Consolas"/>
            </a:endParaRPr>
          </a:p>
          <a:p>
            <a:pPr marL="3237230">
              <a:lnSpc>
                <a:spcPct val="100000"/>
              </a:lnSpc>
              <a:spcBef>
                <a:spcPts val="1200"/>
              </a:spcBef>
            </a:pPr>
            <a:r>
              <a:rPr sz="1800" spc="-10" dirty="0">
                <a:solidFill>
                  <a:srgbClr val="30859C"/>
                </a:solidFill>
                <a:latin typeface="Consolas"/>
                <a:cs typeface="Consolas"/>
              </a:rPr>
              <a:t>node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E36C09"/>
                </a:solidFill>
                <a:latin typeface="Consolas"/>
                <a:cs typeface="Consolas"/>
              </a:rPr>
              <a:t>dataset</a:t>
            </a:r>
            <a:r>
              <a:rPr sz="1800" spc="-10" dirty="0">
                <a:solidFill>
                  <a:srgbClr val="205868"/>
                </a:solidFill>
                <a:latin typeface="Consolas"/>
                <a:cs typeface="Consolas"/>
              </a:rPr>
              <a:t>["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num</a:t>
            </a:r>
            <a:r>
              <a:rPr sz="1800" b="1" spc="-10" dirty="0">
                <a:solidFill>
                  <a:srgbClr val="0000FF"/>
                </a:solidFill>
                <a:latin typeface="Consolas"/>
                <a:cs typeface="Consolas"/>
              </a:rPr>
              <a:t>M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atricula</a:t>
            </a:r>
            <a:r>
              <a:rPr sz="1800" spc="-10" dirty="0">
                <a:solidFill>
                  <a:srgbClr val="205868"/>
                </a:solidFill>
                <a:latin typeface="Consolas"/>
                <a:cs typeface="Consolas"/>
              </a:rPr>
              <a:t>"]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Manipulando</a:t>
            </a:r>
            <a:r>
              <a:rPr spc="-50" dirty="0"/>
              <a:t> </a:t>
            </a:r>
            <a:r>
              <a:rPr spc="-20" dirty="0"/>
              <a:t>Atributos</a:t>
            </a:r>
          </a:p>
        </p:txBody>
      </p:sp>
      <p:sp>
        <p:nvSpPr>
          <p:cNvPr id="4" name="object 4"/>
          <p:cNvSpPr/>
          <p:nvPr/>
        </p:nvSpPr>
        <p:spPr>
          <a:xfrm>
            <a:off x="2639567" y="2924555"/>
            <a:ext cx="6913245" cy="0"/>
          </a:xfrm>
          <a:custGeom>
            <a:avLst/>
            <a:gdLst/>
            <a:ahLst/>
            <a:cxnLst/>
            <a:rect l="l" t="t" r="r" b="b"/>
            <a:pathLst>
              <a:path w="6913245">
                <a:moveTo>
                  <a:pt x="0" y="0"/>
                </a:moveTo>
                <a:lnTo>
                  <a:pt x="6912736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612" y="1049908"/>
            <a:ext cx="10833226" cy="5574919"/>
            <a:chOff x="705612" y="1049908"/>
            <a:chExt cx="10833226" cy="55749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612" y="1053083"/>
              <a:ext cx="5715000" cy="46588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3928" y="1049908"/>
              <a:ext cx="4994910" cy="4665345"/>
            </a:xfrm>
            <a:custGeom>
              <a:avLst/>
              <a:gdLst/>
              <a:ahLst/>
              <a:cxnLst/>
              <a:rect l="l" t="t" r="r" b="b"/>
              <a:pathLst>
                <a:path w="4994909" h="4665345">
                  <a:moveTo>
                    <a:pt x="0" y="4665218"/>
                  </a:moveTo>
                  <a:lnTo>
                    <a:pt x="4994402" y="4665218"/>
                  </a:lnTo>
                  <a:lnTo>
                    <a:pt x="4994402" y="0"/>
                  </a:lnTo>
                  <a:lnTo>
                    <a:pt x="0" y="0"/>
                  </a:lnTo>
                  <a:lnTo>
                    <a:pt x="0" y="4665218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0395" y="5763768"/>
              <a:ext cx="4975859" cy="7787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7723" y="5742431"/>
              <a:ext cx="5027676" cy="88239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1407" y="235458"/>
            <a:ext cx="6951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Manipulando</a:t>
            </a:r>
            <a:r>
              <a:rPr spc="-20" dirty="0"/>
              <a:t> Atributos</a:t>
            </a:r>
            <a:r>
              <a:rPr spc="-15" dirty="0"/>
              <a:t> </a:t>
            </a:r>
            <a:r>
              <a:rPr spc="-5" dirty="0"/>
              <a:t>-</a:t>
            </a:r>
            <a:r>
              <a:rPr spc="-10" dirty="0"/>
              <a:t> </a:t>
            </a:r>
            <a:r>
              <a:rPr spc="-20" dirty="0"/>
              <a:t>Exemplo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62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998976" y="5832347"/>
            <a:ext cx="4843780" cy="580672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2075" marR="167005">
              <a:lnSpc>
                <a:spcPct val="100600"/>
              </a:lnSpc>
              <a:spcBef>
                <a:spcPts val="235"/>
              </a:spcBef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Neste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exemplo,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imagem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com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800" spc="-10" dirty="0" err="1">
                <a:solidFill>
                  <a:srgbClr val="205868"/>
                </a:solidFill>
                <a:latin typeface="Calibri"/>
                <a:cs typeface="Calibri"/>
              </a:rPr>
              <a:t>logotipo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39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será alterada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quando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receber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05868"/>
                </a:solidFill>
                <a:latin typeface="Calibri"/>
                <a:cs typeface="Calibri"/>
              </a:rPr>
              <a:t>click</a:t>
            </a:r>
            <a:r>
              <a:rPr sz="1800" b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usuário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56DFFC7-CE34-CD20-CDDF-C0761DE8F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788" y="1064147"/>
            <a:ext cx="4972050" cy="46386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3845" y="2118119"/>
            <a:ext cx="7886700" cy="255270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200" dirty="0">
                <a:solidFill>
                  <a:srgbClr val="C00000"/>
                </a:solidFill>
                <a:latin typeface="Consolas"/>
                <a:cs typeface="Consolas"/>
              </a:rPr>
              <a:t>node</a:t>
            </a:r>
            <a:r>
              <a:rPr sz="220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200" b="1" dirty="0">
                <a:solidFill>
                  <a:srgbClr val="0000FF"/>
                </a:solidFill>
                <a:latin typeface="Consolas"/>
                <a:cs typeface="Consolas"/>
              </a:rPr>
              <a:t>getAttribute</a:t>
            </a:r>
            <a:endParaRPr sz="2200">
              <a:latin typeface="Consolas"/>
              <a:cs typeface="Consolas"/>
            </a:endParaRPr>
          </a:p>
          <a:p>
            <a:pPr marL="548640" indent="-269875">
              <a:lnSpc>
                <a:spcPct val="100000"/>
              </a:lnSpc>
              <a:spcBef>
                <a:spcPts val="13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Permite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acessar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valor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atributo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conforme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aparece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HTML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(string)</a:t>
            </a:r>
            <a:endParaRPr sz="20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84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alguns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casos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um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valor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igual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à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respectiva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endParaRPr sz="20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844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alguns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casos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um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valor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diferente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endParaRPr sz="20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84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Atributos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não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padronizados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05868"/>
                </a:solidFill>
                <a:latin typeface="Calibri"/>
                <a:cs typeface="Calibri"/>
              </a:rPr>
              <a:t>devem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acessados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getAttribute</a:t>
            </a:r>
            <a:endParaRPr sz="1800">
              <a:latin typeface="Consolas"/>
              <a:cs typeface="Consolas"/>
            </a:endParaRPr>
          </a:p>
          <a:p>
            <a:pPr marL="906144" lvl="1" indent="-175895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906144" algn="l"/>
              </a:tabLst>
            </a:pP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Propriedades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são criadas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18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atributos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padronizados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Manipulando</a:t>
            </a:r>
            <a:r>
              <a:rPr spc="-50" dirty="0"/>
              <a:t> </a:t>
            </a:r>
            <a:r>
              <a:rPr spc="-20" dirty="0"/>
              <a:t>Atributos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4760" y="2007235"/>
            <a:ext cx="2642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C00000"/>
                </a:solidFill>
                <a:latin typeface="Consolas"/>
                <a:cs typeface="Consolas"/>
              </a:rPr>
              <a:t>node</a:t>
            </a:r>
            <a:r>
              <a:rPr sz="22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200" b="1" spc="-5" dirty="0">
                <a:solidFill>
                  <a:srgbClr val="0000FF"/>
                </a:solidFill>
                <a:latin typeface="Consolas"/>
                <a:cs typeface="Consolas"/>
              </a:rPr>
              <a:t>getAttribute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Manipulando</a:t>
            </a:r>
            <a:r>
              <a:rPr spc="-50" dirty="0"/>
              <a:t> </a:t>
            </a:r>
            <a:r>
              <a:rPr spc="-20" dirty="0"/>
              <a:t>Atributos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77439" y="2424683"/>
            <a:ext cx="7432675" cy="2680970"/>
            <a:chOff x="2377439" y="2424683"/>
            <a:chExt cx="7432675" cy="26809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7439" y="2424683"/>
              <a:ext cx="7432548" cy="26654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1447" y="2438399"/>
              <a:ext cx="7150608" cy="2667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46019" y="2493263"/>
              <a:ext cx="7299959" cy="2533015"/>
            </a:xfrm>
            <a:custGeom>
              <a:avLst/>
              <a:gdLst/>
              <a:ahLst/>
              <a:cxnLst/>
              <a:rect l="l" t="t" r="r" b="b"/>
              <a:pathLst>
                <a:path w="7299959" h="2533015">
                  <a:moveTo>
                    <a:pt x="7299959" y="0"/>
                  </a:moveTo>
                  <a:lnTo>
                    <a:pt x="0" y="0"/>
                  </a:lnTo>
                  <a:lnTo>
                    <a:pt x="0" y="2532888"/>
                  </a:lnTo>
                  <a:lnTo>
                    <a:pt x="7299959" y="2532888"/>
                  </a:lnTo>
                  <a:lnTo>
                    <a:pt x="7299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6019" y="2493263"/>
              <a:ext cx="7299959" cy="2533015"/>
            </a:xfrm>
            <a:custGeom>
              <a:avLst/>
              <a:gdLst/>
              <a:ahLst/>
              <a:cxnLst/>
              <a:rect l="l" t="t" r="r" b="b"/>
              <a:pathLst>
                <a:path w="7299959" h="2533015">
                  <a:moveTo>
                    <a:pt x="0" y="2532888"/>
                  </a:moveTo>
                  <a:lnTo>
                    <a:pt x="7299959" y="2532888"/>
                  </a:lnTo>
                  <a:lnTo>
                    <a:pt x="7299959" y="0"/>
                  </a:lnTo>
                  <a:lnTo>
                    <a:pt x="0" y="0"/>
                  </a:lnTo>
                  <a:lnTo>
                    <a:pt x="0" y="253288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46020" y="2493264"/>
            <a:ext cx="7299959" cy="25330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4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49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spc="-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"radio"</a:t>
            </a:r>
            <a:r>
              <a:rPr sz="1600" spc="-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onsolas"/>
                <a:cs typeface="Consolas"/>
              </a:rPr>
              <a:t>checked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09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05"/>
              </a:spcBef>
            </a:pPr>
            <a:r>
              <a:rPr sz="1500" spc="-5" dirty="0">
                <a:solidFill>
                  <a:srgbClr val="0000FF"/>
                </a:solidFill>
                <a:latin typeface="Consolas"/>
                <a:cs typeface="Consolas"/>
              </a:rPr>
              <a:t>&lt;script&gt;</a:t>
            </a:r>
            <a:endParaRPr sz="1500">
              <a:latin typeface="Consolas"/>
              <a:cs typeface="Consolas"/>
            </a:endParaRPr>
          </a:p>
          <a:p>
            <a:pPr marL="627380">
              <a:lnSpc>
                <a:spcPct val="100000"/>
              </a:lnSpc>
              <a:spcBef>
                <a:spcPts val="489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campo</a:t>
            </a:r>
            <a:r>
              <a:rPr sz="1600" spc="1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.querySelector(</a:t>
            </a:r>
            <a:r>
              <a:rPr sz="1600" spc="-10" dirty="0">
                <a:solidFill>
                  <a:srgbClr val="00ACEA"/>
                </a:solidFill>
                <a:latin typeface="Consolas"/>
                <a:cs typeface="Consolas"/>
              </a:rPr>
              <a:t>"input"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  <a:p>
            <a:pPr marL="627380">
              <a:lnSpc>
                <a:spcPct val="100000"/>
              </a:lnSpc>
              <a:spcBef>
                <a:spcPts val="505"/>
              </a:spcBef>
              <a:tabLst>
                <a:tab pos="5295900" algn="l"/>
              </a:tabLst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17375E"/>
                </a:solidFill>
                <a:latin typeface="Consolas"/>
                <a:cs typeface="Consolas"/>
              </a:rPr>
              <a:t>a</a:t>
            </a:r>
            <a:r>
              <a:rPr sz="1600" spc="10" dirty="0">
                <a:solidFill>
                  <a:srgbClr val="17375E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17375E"/>
                </a:solidFill>
                <a:latin typeface="Consolas"/>
                <a:cs typeface="Consolas"/>
              </a:rPr>
              <a:t>campo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600" b="1" spc="-10" dirty="0">
                <a:solidFill>
                  <a:srgbClr val="FF0000"/>
                </a:solidFill>
                <a:latin typeface="Consolas"/>
                <a:cs typeface="Consolas"/>
              </a:rPr>
              <a:t>checked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;	</a:t>
            </a:r>
            <a:r>
              <a:rPr sz="1600" spc="-5" dirty="0">
                <a:solidFill>
                  <a:srgbClr val="009900"/>
                </a:solidFill>
                <a:latin typeface="Consolas"/>
                <a:cs typeface="Consolas"/>
              </a:rPr>
              <a:t>//</a:t>
            </a:r>
            <a:r>
              <a:rPr sz="1600" spc="-3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9900"/>
                </a:solidFill>
                <a:latin typeface="Consolas"/>
                <a:cs typeface="Consolas"/>
              </a:rPr>
              <a:t>retorna</a:t>
            </a:r>
            <a:r>
              <a:rPr sz="1600" spc="-35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00AF50"/>
                </a:solidFill>
                <a:latin typeface="Consolas"/>
                <a:cs typeface="Consolas"/>
              </a:rPr>
              <a:t>true</a:t>
            </a:r>
            <a:endParaRPr sz="1600">
              <a:latin typeface="Consolas"/>
              <a:cs typeface="Consolas"/>
            </a:endParaRPr>
          </a:p>
          <a:p>
            <a:pPr marL="627380">
              <a:lnSpc>
                <a:spcPct val="100000"/>
              </a:lnSpc>
              <a:spcBef>
                <a:spcPts val="500"/>
              </a:spcBef>
              <a:tabLst>
                <a:tab pos="5295900" algn="l"/>
              </a:tabLst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17375E"/>
                </a:solidFill>
                <a:latin typeface="Consolas"/>
                <a:cs typeface="Consolas"/>
              </a:rPr>
              <a:t>b</a:t>
            </a:r>
            <a:r>
              <a:rPr sz="1600" spc="20" dirty="0">
                <a:solidFill>
                  <a:srgbClr val="17375E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17375E"/>
                </a:solidFill>
                <a:latin typeface="Consolas"/>
                <a:cs typeface="Consolas"/>
              </a:rPr>
              <a:t>campo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.getAttribute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E36C09"/>
                </a:solidFill>
                <a:latin typeface="Consolas"/>
                <a:cs typeface="Consolas"/>
              </a:rPr>
              <a:t>"checked"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;	</a:t>
            </a:r>
            <a:r>
              <a:rPr sz="1600" spc="-5" dirty="0">
                <a:solidFill>
                  <a:srgbClr val="009900"/>
                </a:solidFill>
                <a:latin typeface="Consolas"/>
                <a:cs typeface="Consolas"/>
              </a:rPr>
              <a:t>//</a:t>
            </a:r>
            <a:r>
              <a:rPr sz="1600" spc="-35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9900"/>
                </a:solidFill>
                <a:latin typeface="Consolas"/>
                <a:cs typeface="Consolas"/>
              </a:rPr>
              <a:t>retorna</a:t>
            </a:r>
            <a:r>
              <a:rPr sz="1600" spc="-30" dirty="0">
                <a:solidFill>
                  <a:srgbClr val="0099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""</a:t>
            </a:r>
            <a:endParaRPr sz="1600">
              <a:latin typeface="Consolas"/>
              <a:cs typeface="Consolas"/>
            </a:endParaRPr>
          </a:p>
          <a:p>
            <a:pPr marL="182880">
              <a:lnSpc>
                <a:spcPct val="100000"/>
              </a:lnSpc>
              <a:spcBef>
                <a:spcPts val="515"/>
              </a:spcBef>
            </a:pPr>
            <a:r>
              <a:rPr sz="1500" spc="-5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Manipulando</a:t>
            </a:r>
            <a:r>
              <a:rPr spc="-50" dirty="0"/>
              <a:t> </a:t>
            </a:r>
            <a:r>
              <a:rPr spc="-20" dirty="0"/>
              <a:t>Atributos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56688" y="2279904"/>
            <a:ext cx="7268209" cy="3404870"/>
            <a:chOff x="2456688" y="2279904"/>
            <a:chExt cx="7268209" cy="3404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2784" y="2279904"/>
              <a:ext cx="7261859" cy="33649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6688" y="2295144"/>
              <a:ext cx="6960108" cy="33893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31364" y="2348484"/>
              <a:ext cx="7129780" cy="3232785"/>
            </a:xfrm>
            <a:custGeom>
              <a:avLst/>
              <a:gdLst/>
              <a:ahLst/>
              <a:cxnLst/>
              <a:rect l="l" t="t" r="r" b="b"/>
              <a:pathLst>
                <a:path w="7129780" h="3232785">
                  <a:moveTo>
                    <a:pt x="7129272" y="0"/>
                  </a:moveTo>
                  <a:lnTo>
                    <a:pt x="0" y="0"/>
                  </a:lnTo>
                  <a:lnTo>
                    <a:pt x="0" y="3232404"/>
                  </a:lnTo>
                  <a:lnTo>
                    <a:pt x="7129272" y="3232404"/>
                  </a:lnTo>
                  <a:lnTo>
                    <a:pt x="7129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31364" y="2348484"/>
              <a:ext cx="7129780" cy="3232785"/>
            </a:xfrm>
            <a:custGeom>
              <a:avLst/>
              <a:gdLst/>
              <a:ahLst/>
              <a:cxnLst/>
              <a:rect l="l" t="t" r="r" b="b"/>
              <a:pathLst>
                <a:path w="7129780" h="3232785">
                  <a:moveTo>
                    <a:pt x="0" y="3232404"/>
                  </a:moveTo>
                  <a:lnTo>
                    <a:pt x="7129272" y="3232404"/>
                  </a:lnTo>
                  <a:lnTo>
                    <a:pt x="7129272" y="0"/>
                  </a:lnTo>
                  <a:lnTo>
                    <a:pt x="0" y="0"/>
                  </a:lnTo>
                  <a:lnTo>
                    <a:pt x="0" y="323240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10739" y="1863089"/>
            <a:ext cx="5576570" cy="2134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C00000"/>
                </a:solidFill>
                <a:latin typeface="Consolas"/>
                <a:cs typeface="Consolas"/>
              </a:rPr>
              <a:t>node</a:t>
            </a:r>
            <a:r>
              <a:rPr sz="22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200" b="1" spc="-5" dirty="0">
                <a:solidFill>
                  <a:srgbClr val="0000FF"/>
                </a:solidFill>
                <a:latin typeface="Consolas"/>
                <a:cs typeface="Consolas"/>
              </a:rPr>
              <a:t>getAttribute</a:t>
            </a:r>
            <a:endParaRPr sz="2200">
              <a:latin typeface="Consolas"/>
              <a:cs typeface="Consolas"/>
            </a:endParaRPr>
          </a:p>
          <a:p>
            <a:pPr marL="48260">
              <a:lnSpc>
                <a:spcPct val="100000"/>
              </a:lnSpc>
              <a:spcBef>
                <a:spcPts val="157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48260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&lt;h1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"color:</a:t>
            </a:r>
            <a:r>
              <a:rPr sz="1800" spc="-1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blue"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1800" spc="-5" dirty="0">
                <a:solidFill>
                  <a:srgbClr val="404040"/>
                </a:solidFill>
                <a:latin typeface="Consolas"/>
                <a:cs typeface="Consolas"/>
              </a:rPr>
              <a:t>Título</a:t>
            </a:r>
            <a:r>
              <a:rPr sz="18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onsolas"/>
                <a:cs typeface="Consolas"/>
              </a:rPr>
              <a:t>Qualquer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&lt;/h1&gt;</a:t>
            </a:r>
            <a:endParaRPr sz="1800">
              <a:latin typeface="Consolas"/>
              <a:cs typeface="Consolas"/>
            </a:endParaRPr>
          </a:p>
          <a:p>
            <a:pPr marL="48260">
              <a:lnSpc>
                <a:spcPct val="100000"/>
              </a:lnSpc>
              <a:spcBef>
                <a:spcPts val="51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48260">
              <a:lnSpc>
                <a:spcPct val="100000"/>
              </a:lnSpc>
              <a:spcBef>
                <a:spcPts val="710"/>
              </a:spcBef>
            </a:pPr>
            <a:r>
              <a:rPr sz="1500" spc="-5" dirty="0">
                <a:solidFill>
                  <a:srgbClr val="0000FF"/>
                </a:solidFill>
                <a:latin typeface="Consolas"/>
                <a:cs typeface="Consolas"/>
              </a:rPr>
              <a:t>&lt;script&gt;</a:t>
            </a:r>
            <a:endParaRPr sz="1500">
              <a:latin typeface="Consolas"/>
              <a:cs typeface="Consolas"/>
            </a:endParaRPr>
          </a:p>
          <a:p>
            <a:pPr marL="311785">
              <a:lnSpc>
                <a:spcPct val="100000"/>
              </a:lnSpc>
              <a:spcBef>
                <a:spcPts val="969"/>
              </a:spcBef>
            </a:pP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0859C"/>
                </a:solidFill>
                <a:latin typeface="Consolas"/>
                <a:cs typeface="Consolas"/>
              </a:rPr>
              <a:t>titulo</a:t>
            </a:r>
            <a:r>
              <a:rPr sz="160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.querySelector(</a:t>
            </a:r>
            <a:r>
              <a:rPr sz="1600" spc="-10" dirty="0">
                <a:solidFill>
                  <a:srgbClr val="00AFEF"/>
                </a:solidFill>
                <a:latin typeface="Consolas"/>
                <a:cs typeface="Consolas"/>
              </a:rPr>
              <a:t>"h1"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65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923032" y="4111497"/>
            <a:ext cx="2238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alert</a:t>
            </a:r>
            <a:r>
              <a:rPr sz="1600" spc="-10" dirty="0">
                <a:solidFill>
                  <a:srgbClr val="252525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titulo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600" b="1" spc="-10" dirty="0">
                <a:solidFill>
                  <a:srgbClr val="FF0000"/>
                </a:solidFill>
                <a:latin typeface="Consolas"/>
                <a:cs typeface="Consolas"/>
              </a:rPr>
              <a:t>style</a:t>
            </a:r>
            <a:r>
              <a:rPr sz="1600" b="1" spc="-10" dirty="0">
                <a:solidFill>
                  <a:srgbClr val="252525"/>
                </a:solidFill>
                <a:latin typeface="Consolas"/>
                <a:cs typeface="Consolas"/>
              </a:rPr>
              <a:t>)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2790" y="4097782"/>
            <a:ext cx="342392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009900"/>
                </a:solidFill>
                <a:latin typeface="Calibri"/>
                <a:cs typeface="Calibri"/>
              </a:rPr>
              <a:t>//</a:t>
            </a:r>
            <a:r>
              <a:rPr sz="1700" spc="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9900"/>
                </a:solidFill>
                <a:latin typeface="Calibri"/>
                <a:cs typeface="Calibri"/>
              </a:rPr>
              <a:t>Mostra</a:t>
            </a:r>
            <a:r>
              <a:rPr sz="1700" spc="36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9900"/>
                </a:solidFill>
                <a:latin typeface="Calibri"/>
                <a:cs typeface="Calibri"/>
              </a:rPr>
              <a:t>[object</a:t>
            </a:r>
            <a:r>
              <a:rPr sz="1700" i="1" spc="1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9900"/>
                </a:solidFill>
                <a:latin typeface="Calibri"/>
                <a:cs typeface="Calibri"/>
              </a:rPr>
              <a:t>CSSStyleDeclaration]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23032" y="4498594"/>
            <a:ext cx="2905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alert</a:t>
            </a:r>
            <a:r>
              <a:rPr sz="1600" spc="-10" dirty="0">
                <a:solidFill>
                  <a:srgbClr val="252525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titulo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1600" b="1" spc="-10" dirty="0">
                <a:solidFill>
                  <a:srgbClr val="FF0000"/>
                </a:solidFill>
                <a:latin typeface="Consolas"/>
                <a:cs typeface="Consolas"/>
              </a:rPr>
              <a:t>style.</a:t>
            </a:r>
            <a:r>
              <a:rPr sz="1600" b="1" spc="-10" dirty="0">
                <a:solidFill>
                  <a:srgbClr val="C00000"/>
                </a:solidFill>
                <a:latin typeface="Consolas"/>
                <a:cs typeface="Consolas"/>
              </a:rPr>
              <a:t>color</a:t>
            </a:r>
            <a:r>
              <a:rPr sz="1600" b="1" spc="-10" dirty="0">
                <a:solidFill>
                  <a:srgbClr val="252525"/>
                </a:solidFill>
                <a:latin typeface="Consolas"/>
                <a:cs typeface="Consolas"/>
              </a:rPr>
              <a:t>)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35418" y="4484877"/>
            <a:ext cx="13303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009900"/>
                </a:solidFill>
                <a:latin typeface="Calibri"/>
                <a:cs typeface="Calibri"/>
              </a:rPr>
              <a:t>//</a:t>
            </a:r>
            <a:r>
              <a:rPr sz="1700" spc="34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9900"/>
                </a:solidFill>
                <a:latin typeface="Calibri"/>
                <a:cs typeface="Calibri"/>
              </a:rPr>
              <a:t>Mostra</a:t>
            </a:r>
            <a:r>
              <a:rPr sz="1700" spc="-4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9900"/>
                </a:solidFill>
                <a:latin typeface="Calibri"/>
                <a:cs typeface="Calibri"/>
              </a:rPr>
              <a:t>blue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9379" y="4728101"/>
            <a:ext cx="6344285" cy="78422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1235"/>
              </a:spcBef>
            </a:pP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alert</a:t>
            </a:r>
            <a:r>
              <a:rPr sz="1600" spc="-10" dirty="0">
                <a:solidFill>
                  <a:srgbClr val="252525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titulo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.getAttribute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"style"</a:t>
            </a:r>
            <a:r>
              <a:rPr sz="1600" spc="-10" dirty="0">
                <a:solidFill>
                  <a:srgbClr val="404040"/>
                </a:solidFill>
                <a:latin typeface="Consolas"/>
                <a:cs typeface="Consolas"/>
              </a:rPr>
              <a:t>))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;</a:t>
            </a:r>
            <a:r>
              <a:rPr sz="16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9900"/>
                </a:solidFill>
                <a:latin typeface="Calibri"/>
                <a:cs typeface="Calibri"/>
              </a:rPr>
              <a:t>//</a:t>
            </a:r>
            <a:r>
              <a:rPr sz="1700" spc="409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9900"/>
                </a:solidFill>
                <a:latin typeface="Calibri"/>
                <a:cs typeface="Calibri"/>
              </a:rPr>
              <a:t>Mostra</a:t>
            </a:r>
            <a:r>
              <a:rPr sz="1700" spc="-15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9900"/>
                </a:solidFill>
                <a:latin typeface="Calibri"/>
                <a:cs typeface="Calibri"/>
              </a:rPr>
              <a:t>'color:</a:t>
            </a:r>
            <a:r>
              <a:rPr sz="1700" i="1" spc="10" dirty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9900"/>
                </a:solidFill>
                <a:latin typeface="Calibri"/>
                <a:cs typeface="Calibri"/>
              </a:rPr>
              <a:t>blue'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r>
              <a:rPr sz="1500" spc="-5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1882" y="2334273"/>
            <a:ext cx="6802755" cy="176911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200" spc="-5" dirty="0">
                <a:solidFill>
                  <a:srgbClr val="C00000"/>
                </a:solidFill>
                <a:latin typeface="Consolas"/>
                <a:cs typeface="Consolas"/>
              </a:rPr>
              <a:t>node</a:t>
            </a:r>
            <a:r>
              <a:rPr sz="22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200" b="1" spc="-5" dirty="0">
                <a:solidFill>
                  <a:srgbClr val="0000FF"/>
                </a:solidFill>
                <a:latin typeface="Consolas"/>
                <a:cs typeface="Consolas"/>
              </a:rPr>
              <a:t>setAttribute</a:t>
            </a:r>
            <a:endParaRPr sz="2200">
              <a:latin typeface="Consolas"/>
              <a:cs typeface="Consolas"/>
            </a:endParaRPr>
          </a:p>
          <a:p>
            <a:pPr marL="548640" indent="-269875">
              <a:lnSpc>
                <a:spcPct val="100000"/>
              </a:lnSpc>
              <a:spcBef>
                <a:spcPts val="13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Define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valor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atributo</a:t>
            </a:r>
            <a:endParaRPr sz="20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84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atributo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existe,</a:t>
            </a:r>
            <a:r>
              <a:rPr sz="20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atualiza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valor</a:t>
            </a:r>
            <a:endParaRPr sz="20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84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Caso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contrário,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cria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novo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atributo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respectivo</a:t>
            </a:r>
            <a:r>
              <a:rPr sz="20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valor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Manipulando</a:t>
            </a:r>
            <a:r>
              <a:rPr spc="-50" dirty="0"/>
              <a:t> </a:t>
            </a:r>
            <a:r>
              <a:rPr spc="-20" dirty="0"/>
              <a:t>Atributos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2180" y="1935225"/>
            <a:ext cx="26422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C00000"/>
                </a:solidFill>
                <a:latin typeface="Consolas"/>
                <a:cs typeface="Consolas"/>
              </a:rPr>
              <a:t>node</a:t>
            </a:r>
            <a:r>
              <a:rPr sz="22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2200" b="1" spc="-5" dirty="0">
                <a:solidFill>
                  <a:srgbClr val="0000FF"/>
                </a:solidFill>
                <a:latin typeface="Consolas"/>
                <a:cs typeface="Consolas"/>
              </a:rPr>
              <a:t>setAttribute</a:t>
            </a:r>
            <a:endParaRPr sz="22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Manipulando</a:t>
            </a:r>
            <a:r>
              <a:rPr spc="-50" dirty="0"/>
              <a:t> </a:t>
            </a:r>
            <a:r>
              <a:rPr spc="-20" dirty="0"/>
              <a:t>Atributos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804160" y="2353055"/>
            <a:ext cx="6667500" cy="2871470"/>
            <a:chOff x="2804160" y="2353055"/>
            <a:chExt cx="6667500" cy="28714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160" y="2353055"/>
              <a:ext cx="6667500" cy="28712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2928" y="2359151"/>
              <a:ext cx="6361176" cy="28300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72740" y="2421635"/>
              <a:ext cx="6535420" cy="2738755"/>
            </a:xfrm>
            <a:custGeom>
              <a:avLst/>
              <a:gdLst/>
              <a:ahLst/>
              <a:cxnLst/>
              <a:rect l="l" t="t" r="r" b="b"/>
              <a:pathLst>
                <a:path w="6535420" h="2738754">
                  <a:moveTo>
                    <a:pt x="6534911" y="0"/>
                  </a:moveTo>
                  <a:lnTo>
                    <a:pt x="0" y="0"/>
                  </a:lnTo>
                  <a:lnTo>
                    <a:pt x="0" y="2738628"/>
                  </a:lnTo>
                  <a:lnTo>
                    <a:pt x="6534911" y="2738628"/>
                  </a:lnTo>
                  <a:lnTo>
                    <a:pt x="65349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2740" y="2421635"/>
              <a:ext cx="6535420" cy="2738755"/>
            </a:xfrm>
            <a:custGeom>
              <a:avLst/>
              <a:gdLst/>
              <a:ahLst/>
              <a:cxnLst/>
              <a:rect l="l" t="t" r="r" b="b"/>
              <a:pathLst>
                <a:path w="6535420" h="2738754">
                  <a:moveTo>
                    <a:pt x="0" y="2738628"/>
                  </a:moveTo>
                  <a:lnTo>
                    <a:pt x="6534911" y="2738628"/>
                  </a:lnTo>
                  <a:lnTo>
                    <a:pt x="6534911" y="0"/>
                  </a:lnTo>
                  <a:lnTo>
                    <a:pt x="0" y="0"/>
                  </a:lnTo>
                  <a:lnTo>
                    <a:pt x="0" y="273862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72739" y="2421635"/>
            <a:ext cx="6535420" cy="27387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800">
              <a:latin typeface="Consolas"/>
              <a:cs typeface="Consolas"/>
            </a:endParaRPr>
          </a:p>
          <a:p>
            <a:pPr marL="183515">
              <a:lnSpc>
                <a:spcPct val="100000"/>
              </a:lnSpc>
              <a:spcBef>
                <a:spcPts val="50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&lt;h1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nsolas"/>
                <a:cs typeface="Consolas"/>
              </a:rPr>
              <a:t>id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"tituloTeste1"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1800" spc="-5" dirty="0">
                <a:solidFill>
                  <a:srgbClr val="404040"/>
                </a:solidFill>
                <a:latin typeface="Consolas"/>
                <a:cs typeface="Consolas"/>
              </a:rPr>
              <a:t>Título</a:t>
            </a:r>
            <a:r>
              <a:rPr sz="18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onsolas"/>
                <a:cs typeface="Consolas"/>
              </a:rPr>
              <a:t>Qualquer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&lt;/h1&gt;</a:t>
            </a:r>
            <a:endParaRPr sz="1800">
              <a:latin typeface="Consolas"/>
              <a:cs typeface="Consolas"/>
            </a:endParaRPr>
          </a:p>
          <a:p>
            <a:pPr marL="183515">
              <a:lnSpc>
                <a:spcPct val="100000"/>
              </a:lnSpc>
              <a:spcBef>
                <a:spcPts val="505"/>
              </a:spcBef>
            </a:pP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800">
              <a:latin typeface="Consolas"/>
              <a:cs typeface="Consolas"/>
            </a:endParaRPr>
          </a:p>
          <a:p>
            <a:pPr marL="183515">
              <a:lnSpc>
                <a:spcPct val="100000"/>
              </a:lnSpc>
              <a:spcBef>
                <a:spcPts val="745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&lt;script&gt;</a:t>
            </a:r>
            <a:endParaRPr sz="1800">
              <a:latin typeface="Consolas"/>
              <a:cs typeface="Consolas"/>
            </a:endParaRPr>
          </a:p>
          <a:p>
            <a:pPr marL="628650" marR="382905">
              <a:lnSpc>
                <a:spcPct val="142800"/>
              </a:lnSpc>
              <a:spcBef>
                <a:spcPts val="15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const 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titulo </a:t>
            </a:r>
            <a:r>
              <a:rPr sz="1800" dirty="0">
                <a:solidFill>
                  <a:srgbClr val="0000FF"/>
                </a:solidFill>
                <a:latin typeface="Consolas"/>
                <a:cs typeface="Consolas"/>
              </a:rPr>
              <a:t>= </a:t>
            </a:r>
            <a:r>
              <a:rPr sz="1800" spc="-5" dirty="0">
                <a:solidFill>
                  <a:srgbClr val="C00000"/>
                </a:solidFill>
                <a:latin typeface="Consolas"/>
                <a:cs typeface="Consolas"/>
              </a:rPr>
              <a:t>document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.querySelector(</a:t>
            </a:r>
            <a:r>
              <a:rPr sz="1800" spc="-5" dirty="0">
                <a:solidFill>
                  <a:srgbClr val="00ACEA"/>
                </a:solidFill>
                <a:latin typeface="Consolas"/>
                <a:cs typeface="Consolas"/>
              </a:rPr>
              <a:t>"h1"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)</a:t>
            </a:r>
            <a:r>
              <a:rPr sz="1800" spc="-5" dirty="0">
                <a:solidFill>
                  <a:srgbClr val="17375E"/>
                </a:solidFill>
                <a:latin typeface="Consolas"/>
                <a:cs typeface="Consolas"/>
              </a:rPr>
              <a:t>; </a:t>
            </a:r>
            <a:r>
              <a:rPr sz="1800" spc="-980" dirty="0">
                <a:solidFill>
                  <a:srgbClr val="17375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onsolas"/>
                <a:cs typeface="Consolas"/>
              </a:rPr>
              <a:t>titulo</a:t>
            </a:r>
            <a:r>
              <a:rPr sz="1800" spc="-5" dirty="0">
                <a:solidFill>
                  <a:srgbClr val="17375E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setAttribute</a:t>
            </a:r>
            <a:r>
              <a:rPr sz="1800" spc="-5" dirty="0">
                <a:solidFill>
                  <a:srgbClr val="17375E"/>
                </a:solidFill>
                <a:latin typeface="Consolas"/>
                <a:cs typeface="Consolas"/>
              </a:rPr>
              <a:t>(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"id"</a:t>
            </a:r>
            <a:r>
              <a:rPr sz="1800" spc="-5" dirty="0">
                <a:solidFill>
                  <a:srgbClr val="17375E"/>
                </a:solidFill>
                <a:latin typeface="Consolas"/>
                <a:cs typeface="Consolas"/>
              </a:rPr>
              <a:t>,</a:t>
            </a:r>
            <a:r>
              <a:rPr sz="1800" spc="-70" dirty="0">
                <a:solidFill>
                  <a:srgbClr val="17375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30859C"/>
                </a:solidFill>
                <a:latin typeface="Consolas"/>
                <a:cs typeface="Consolas"/>
              </a:rPr>
              <a:t>"novoIdDoTitulo"</a:t>
            </a:r>
            <a:r>
              <a:rPr sz="1800" spc="-5" dirty="0">
                <a:solidFill>
                  <a:srgbClr val="17375E"/>
                </a:solidFill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  <a:p>
            <a:pPr marL="183515">
              <a:lnSpc>
                <a:spcPct val="100000"/>
              </a:lnSpc>
              <a:spcBef>
                <a:spcPts val="935"/>
              </a:spcBef>
            </a:pP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1549568"/>
            <a:ext cx="5404485" cy="4145279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sz="2200" spc="-15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5" dirty="0">
                <a:solidFill>
                  <a:srgbClr val="0000FF"/>
                </a:solidFill>
                <a:latin typeface="Calibri"/>
                <a:cs typeface="Calibri"/>
              </a:rPr>
              <a:t>firstChild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primeiro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pode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incluir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texto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 de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comentário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firstElementChild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primeiro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elemento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200" spc="-5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lastChild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último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endParaRPr sz="20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pode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incluir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texto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 de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comentário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lastElementChild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último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3179" y="235458"/>
            <a:ext cx="6025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Manipulação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15" dirty="0"/>
              <a:t> Árvore </a:t>
            </a:r>
            <a:r>
              <a:rPr spc="-5" dirty="0"/>
              <a:t>DOM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2124830"/>
            <a:ext cx="7180580" cy="28962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200" spc="-5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hasChildNodes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verdadeiro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caso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tenha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200" spc="-5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childNodes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lista</a:t>
            </a:r>
            <a:r>
              <a:rPr sz="20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05868"/>
                </a:solidFill>
                <a:latin typeface="Calibri"/>
                <a:cs typeface="Calibri"/>
              </a:rPr>
              <a:t>todos</a:t>
            </a:r>
            <a:r>
              <a:rPr sz="2000" b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nós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filhos</a:t>
            </a:r>
            <a:endParaRPr sz="20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inclui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nós de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05868"/>
                </a:solidFill>
                <a:latin typeface="Calibri"/>
                <a:cs typeface="Calibri"/>
              </a:rPr>
              <a:t>texto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nós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05868"/>
                </a:solidFill>
                <a:latin typeface="Calibri"/>
                <a:cs typeface="Calibri"/>
              </a:rPr>
              <a:t>comentário</a:t>
            </a:r>
            <a:r>
              <a:rPr sz="2000" b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nós do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children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lista</a:t>
            </a:r>
            <a:r>
              <a:rPr sz="20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contendo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apenas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nós filhos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do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000" b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3179" y="235458"/>
            <a:ext cx="6025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Manipulação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15" dirty="0"/>
              <a:t> Árvore </a:t>
            </a:r>
            <a:r>
              <a:rPr spc="-5" dirty="0"/>
              <a:t>DOM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5141" y="3280981"/>
            <a:ext cx="7642225" cy="114935"/>
            <a:chOff x="2275141" y="3280981"/>
            <a:chExt cx="7642225" cy="114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904" y="3285744"/>
              <a:ext cx="7632192" cy="105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79904" y="3285744"/>
              <a:ext cx="7632700" cy="105410"/>
            </a:xfrm>
            <a:custGeom>
              <a:avLst/>
              <a:gdLst/>
              <a:ahLst/>
              <a:cxnLst/>
              <a:rect l="l" t="t" r="r" b="b"/>
              <a:pathLst>
                <a:path w="7632700" h="105410">
                  <a:moveTo>
                    <a:pt x="0" y="105155"/>
                  </a:moveTo>
                  <a:lnTo>
                    <a:pt x="7632192" y="105155"/>
                  </a:lnTo>
                  <a:lnTo>
                    <a:pt x="7632192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952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6694" y="2516200"/>
            <a:ext cx="5659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F81BC"/>
                </a:solidFill>
              </a:rPr>
              <a:t>Inserindo</a:t>
            </a:r>
            <a:r>
              <a:rPr spc="-20" dirty="0">
                <a:solidFill>
                  <a:srgbClr val="4F81BC"/>
                </a:solidFill>
              </a:rPr>
              <a:t> </a:t>
            </a:r>
            <a:r>
              <a:rPr spc="-10" dirty="0">
                <a:solidFill>
                  <a:srgbClr val="4F81BC"/>
                </a:solidFill>
              </a:rPr>
              <a:t>Código </a:t>
            </a:r>
            <a:r>
              <a:rPr spc="-20" dirty="0">
                <a:solidFill>
                  <a:srgbClr val="4F81BC"/>
                </a:solidFill>
              </a:rPr>
              <a:t>JavaScript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1909438"/>
            <a:ext cx="5796280" cy="3383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200" spc="-5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appendChild(</a:t>
            </a:r>
            <a:r>
              <a:rPr sz="2200" spc="-5" dirty="0">
                <a:solidFill>
                  <a:srgbClr val="00AF50"/>
                </a:solidFill>
                <a:latin typeface="Calibri"/>
                <a:cs typeface="Calibri"/>
              </a:rPr>
              <a:t>novoNo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acrescenta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nó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final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lista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removeChild(</a:t>
            </a:r>
            <a:r>
              <a:rPr sz="2200" spc="-10" dirty="0">
                <a:solidFill>
                  <a:srgbClr val="00AF50"/>
                </a:solidFill>
                <a:latin typeface="Calibri"/>
                <a:cs typeface="Calibri"/>
              </a:rPr>
              <a:t>noASerRemovido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remove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(parâmetro)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lista</a:t>
            </a:r>
            <a:r>
              <a:rPr sz="20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remove()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remove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próprio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lista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filhos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pai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parentNode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nó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pai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 em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questão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3179" y="235458"/>
            <a:ext cx="6025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Manipulação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15" dirty="0"/>
              <a:t> Árvore </a:t>
            </a:r>
            <a:r>
              <a:rPr spc="-5" dirty="0"/>
              <a:t>DOM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1909438"/>
            <a:ext cx="5891530" cy="3383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nextSibling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próximo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 irmão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(nó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de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qualquer</a:t>
            </a:r>
            <a:r>
              <a:rPr sz="2000" b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previousSibling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irmão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anterior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(nó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qualquer</a:t>
            </a:r>
            <a:r>
              <a:rPr sz="2000" b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nextElementSibling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próximo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irmão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do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000" b="1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previousElementSibling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nó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irmão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anterior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000" b="1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3179" y="235458"/>
            <a:ext cx="6025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Manipulação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15" dirty="0"/>
              <a:t> Árvore </a:t>
            </a:r>
            <a:r>
              <a:rPr spc="-5" dirty="0"/>
              <a:t>DOM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1981447"/>
            <a:ext cx="7087870" cy="308419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200" spc="-10" dirty="0">
                <a:solidFill>
                  <a:srgbClr val="974707"/>
                </a:solidFill>
                <a:latin typeface="Calibri"/>
                <a:cs typeface="Calibri"/>
              </a:rPr>
              <a:t>document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createElement(</a:t>
            </a:r>
            <a:r>
              <a:rPr sz="2200" spc="-10" dirty="0">
                <a:solidFill>
                  <a:srgbClr val="00AF50"/>
                </a:solidFill>
                <a:latin typeface="Calibri"/>
                <a:cs typeface="Calibri"/>
              </a:rPr>
              <a:t>"elementoASerCriado"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cria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novo</a:t>
            </a:r>
            <a:r>
              <a:rPr sz="20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05868"/>
                </a:solidFill>
                <a:latin typeface="Calibri"/>
                <a:cs typeface="Calibri"/>
              </a:rPr>
              <a:t>Element</a:t>
            </a:r>
            <a:endParaRPr sz="20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Ex.: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sz="1700" spc="2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548ED4"/>
                </a:solidFill>
                <a:latin typeface="Consolas"/>
                <a:cs typeface="Consolas"/>
              </a:rPr>
              <a:t>novoSpan</a:t>
            </a:r>
            <a:r>
              <a:rPr sz="1700" spc="25" dirty="0">
                <a:solidFill>
                  <a:srgbClr val="548ED4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700" spc="1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974707"/>
                </a:solidFill>
                <a:latin typeface="Consolas"/>
                <a:cs typeface="Consolas"/>
              </a:rPr>
              <a:t>document</a:t>
            </a:r>
            <a:r>
              <a:rPr sz="1700" spc="-5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createElement</a:t>
            </a:r>
            <a:r>
              <a:rPr sz="1700" spc="-5" dirty="0">
                <a:solidFill>
                  <a:srgbClr val="205868"/>
                </a:solidFill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AF50"/>
                </a:solidFill>
                <a:latin typeface="Consolas"/>
                <a:cs typeface="Consolas"/>
              </a:rPr>
              <a:t>"span"</a:t>
            </a:r>
            <a:r>
              <a:rPr sz="1700" spc="-5" dirty="0">
                <a:solidFill>
                  <a:srgbClr val="205868"/>
                </a:solidFill>
                <a:latin typeface="Consolas"/>
                <a:cs typeface="Consolas"/>
              </a:rPr>
              <a:t>);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200" spc="-5" dirty="0">
                <a:solidFill>
                  <a:srgbClr val="974707"/>
                </a:solidFill>
                <a:latin typeface="Calibri"/>
                <a:cs typeface="Calibri"/>
              </a:rPr>
              <a:t>node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cloneNode(</a:t>
            </a:r>
            <a:r>
              <a:rPr sz="2200" spc="-5" dirty="0">
                <a:solidFill>
                  <a:srgbClr val="00AF50"/>
                </a:solidFill>
                <a:latin typeface="Calibri"/>
                <a:cs typeface="Calibri"/>
              </a:rPr>
              <a:t>deep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duplica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objeto</a:t>
            </a: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correspondente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ao nó</a:t>
            </a:r>
            <a:endParaRPr sz="20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parâmetro</a:t>
            </a:r>
            <a:r>
              <a:rPr sz="20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alibri"/>
                <a:cs typeface="Calibri"/>
              </a:rPr>
              <a:t>deep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for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05868"/>
                </a:solidFill>
                <a:latin typeface="Calibri"/>
                <a:cs typeface="Calibri"/>
              </a:rPr>
              <a:t>true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clona também os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nós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filhos</a:t>
            </a:r>
            <a:endParaRPr sz="2000">
              <a:latin typeface="Calibri"/>
              <a:cs typeface="Calibri"/>
            </a:endParaRPr>
          </a:p>
          <a:p>
            <a:pPr marL="730250" marR="5080" indent="-269875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pode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usado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duplicar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parte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documento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HTML </a:t>
            </a:r>
            <a:r>
              <a:rPr sz="2000" spc="-434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(o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clone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precisa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inserido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na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árvore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 DOM)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3179" y="235458"/>
            <a:ext cx="6025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Manipulação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15" dirty="0"/>
              <a:t> Árvore </a:t>
            </a:r>
            <a:r>
              <a:rPr spc="-5" dirty="0"/>
              <a:t>DOM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555" y="894588"/>
            <a:ext cx="5428488" cy="557326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667245" y="1112266"/>
            <a:ext cx="4488815" cy="5124450"/>
            <a:chOff x="6667245" y="1112266"/>
            <a:chExt cx="4488815" cy="5124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3595" y="1118616"/>
              <a:ext cx="4475988" cy="51114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70420" y="1115441"/>
              <a:ext cx="4482465" cy="5118100"/>
            </a:xfrm>
            <a:custGeom>
              <a:avLst/>
              <a:gdLst/>
              <a:ahLst/>
              <a:cxnLst/>
              <a:rect l="l" t="t" r="r" b="b"/>
              <a:pathLst>
                <a:path w="4482465" h="5118100">
                  <a:moveTo>
                    <a:pt x="0" y="5117846"/>
                  </a:moveTo>
                  <a:lnTo>
                    <a:pt x="4482338" y="5117846"/>
                  </a:lnTo>
                  <a:lnTo>
                    <a:pt x="4482338" y="0"/>
                  </a:lnTo>
                  <a:lnTo>
                    <a:pt x="0" y="0"/>
                  </a:lnTo>
                  <a:lnTo>
                    <a:pt x="0" y="5117846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07235" y="107645"/>
            <a:ext cx="81794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Manipulação</a:t>
            </a:r>
            <a:r>
              <a:rPr spc="-20" dirty="0"/>
              <a:t> </a:t>
            </a:r>
            <a:r>
              <a:rPr spc="-5" dirty="0"/>
              <a:t>da</a:t>
            </a:r>
            <a:r>
              <a:rPr spc="-30" dirty="0"/>
              <a:t> </a:t>
            </a:r>
            <a:r>
              <a:rPr spc="-15" dirty="0"/>
              <a:t>Árvore</a:t>
            </a:r>
            <a:r>
              <a:rPr spc="-10" dirty="0"/>
              <a:t> </a:t>
            </a:r>
            <a:r>
              <a:rPr spc="-5" dirty="0"/>
              <a:t>DOM</a:t>
            </a:r>
            <a:r>
              <a:rPr spc="30" dirty="0"/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20" dirty="0"/>
              <a:t>Exemplo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2539" y="822960"/>
            <a:ext cx="4966716" cy="57165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449314" y="1369822"/>
            <a:ext cx="4488815" cy="4725035"/>
            <a:chOff x="6449314" y="1369822"/>
            <a:chExt cx="4488815" cy="47250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5664" y="1376172"/>
              <a:ext cx="4475988" cy="47122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52489" y="1372997"/>
              <a:ext cx="4482465" cy="4718685"/>
            </a:xfrm>
            <a:custGeom>
              <a:avLst/>
              <a:gdLst/>
              <a:ahLst/>
              <a:cxnLst/>
              <a:rect l="l" t="t" r="r" b="b"/>
              <a:pathLst>
                <a:path w="4482465" h="4718685">
                  <a:moveTo>
                    <a:pt x="0" y="4718558"/>
                  </a:moveTo>
                  <a:lnTo>
                    <a:pt x="4482338" y="4718558"/>
                  </a:lnTo>
                  <a:lnTo>
                    <a:pt x="4482338" y="0"/>
                  </a:lnTo>
                  <a:lnTo>
                    <a:pt x="0" y="0"/>
                  </a:lnTo>
                  <a:lnTo>
                    <a:pt x="0" y="471855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07235" y="107645"/>
            <a:ext cx="81794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Manipulação</a:t>
            </a:r>
            <a:r>
              <a:rPr spc="-20" dirty="0"/>
              <a:t> </a:t>
            </a:r>
            <a:r>
              <a:rPr spc="-5" dirty="0"/>
              <a:t>da</a:t>
            </a:r>
            <a:r>
              <a:rPr spc="-30" dirty="0"/>
              <a:t> </a:t>
            </a:r>
            <a:r>
              <a:rPr spc="-15" dirty="0"/>
              <a:t>Árvore</a:t>
            </a:r>
            <a:r>
              <a:rPr spc="-10" dirty="0"/>
              <a:t> </a:t>
            </a:r>
            <a:r>
              <a:rPr spc="-5" dirty="0"/>
              <a:t>DOM</a:t>
            </a:r>
            <a:r>
              <a:rPr spc="30" dirty="0"/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20" dirty="0"/>
              <a:t>Exemplo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7095" y="1827403"/>
            <a:ext cx="55054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1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acesso</a:t>
            </a:r>
            <a:r>
              <a:rPr sz="21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direto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corresp.</a:t>
            </a:r>
            <a:r>
              <a:rPr sz="21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elemento</a:t>
            </a:r>
            <a:r>
              <a:rPr sz="21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&lt;head&gt;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97095" y="2383663"/>
            <a:ext cx="55067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1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acesso</a:t>
            </a:r>
            <a:r>
              <a:rPr sz="21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direto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corresp.</a:t>
            </a:r>
            <a:r>
              <a:rPr sz="21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elemento</a:t>
            </a:r>
            <a:r>
              <a:rPr sz="21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&lt;body&gt;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4454" y="1827403"/>
            <a:ext cx="2338070" cy="146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974707"/>
                </a:solidFill>
                <a:latin typeface="Consolas"/>
                <a:cs typeface="Consolas"/>
              </a:rPr>
              <a:t>document</a:t>
            </a:r>
            <a:r>
              <a:rPr sz="2100" spc="-10" dirty="0">
                <a:solidFill>
                  <a:srgbClr val="0000FF"/>
                </a:solidFill>
                <a:latin typeface="Consolas"/>
                <a:cs typeface="Consolas"/>
              </a:rPr>
              <a:t>.head</a:t>
            </a:r>
            <a:endParaRPr sz="21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86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974707"/>
                </a:solidFill>
                <a:latin typeface="Consolas"/>
                <a:cs typeface="Consolas"/>
              </a:rPr>
              <a:t>document</a:t>
            </a:r>
            <a:r>
              <a:rPr sz="2100" spc="-10" dirty="0">
                <a:solidFill>
                  <a:srgbClr val="0000FF"/>
                </a:solidFill>
                <a:latin typeface="Consolas"/>
                <a:cs typeface="Consolas"/>
              </a:rPr>
              <a:t>.body</a:t>
            </a:r>
            <a:endParaRPr sz="21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86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974707"/>
                </a:solidFill>
                <a:latin typeface="Consolas"/>
                <a:cs typeface="Consolas"/>
              </a:rPr>
              <a:t>document</a:t>
            </a:r>
            <a:r>
              <a:rPr sz="2100" spc="-10" dirty="0">
                <a:solidFill>
                  <a:srgbClr val="0000FF"/>
                </a:solidFill>
                <a:latin typeface="Consolas"/>
                <a:cs typeface="Consolas"/>
              </a:rPr>
              <a:t>.title</a:t>
            </a:r>
            <a:endParaRPr sz="21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7095" y="2940177"/>
            <a:ext cx="53987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1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acesso</a:t>
            </a:r>
            <a:r>
              <a:rPr sz="21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direto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nó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corresp.</a:t>
            </a:r>
            <a:r>
              <a:rPr sz="21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ao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elemento</a:t>
            </a:r>
            <a:r>
              <a:rPr sz="21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&lt;title&gt;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4454" y="3496436"/>
            <a:ext cx="824293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974707"/>
                </a:solidFill>
                <a:latin typeface="Consolas"/>
                <a:cs typeface="Consolas"/>
              </a:rPr>
              <a:t>document</a:t>
            </a:r>
            <a:r>
              <a:rPr sz="2100" spc="-10" dirty="0">
                <a:solidFill>
                  <a:srgbClr val="0000FF"/>
                </a:solidFill>
                <a:latin typeface="Consolas"/>
                <a:cs typeface="Consolas"/>
              </a:rPr>
              <a:t>.location</a:t>
            </a:r>
            <a:r>
              <a:rPr sz="2100" spc="-434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objeto</a:t>
            </a:r>
            <a:r>
              <a:rPr sz="21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URL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página.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 Pode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21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modificado.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7095" y="4052392"/>
            <a:ext cx="54952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coleção</a:t>
            </a:r>
            <a:r>
              <a:rPr sz="21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todos</a:t>
            </a:r>
            <a:r>
              <a:rPr sz="21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21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formulários</a:t>
            </a:r>
            <a:r>
              <a:rPr sz="21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(&lt;form&gt;)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7095" y="4609338"/>
            <a:ext cx="49955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 retorna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coleção</a:t>
            </a:r>
            <a:r>
              <a:rPr sz="21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todas 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as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 imagens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(&lt;img&gt;)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4454" y="4052392"/>
            <a:ext cx="2631440" cy="1464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5" dirty="0">
                <a:solidFill>
                  <a:srgbClr val="974707"/>
                </a:solidFill>
                <a:latin typeface="Consolas"/>
                <a:cs typeface="Consolas"/>
              </a:rPr>
              <a:t>document</a:t>
            </a:r>
            <a:r>
              <a:rPr sz="2100" spc="-5" dirty="0">
                <a:solidFill>
                  <a:srgbClr val="0000FF"/>
                </a:solidFill>
                <a:latin typeface="Consolas"/>
                <a:cs typeface="Consolas"/>
              </a:rPr>
              <a:t>.forms</a:t>
            </a:r>
            <a:endParaRPr sz="21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864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10" dirty="0">
                <a:solidFill>
                  <a:srgbClr val="974707"/>
                </a:solidFill>
                <a:latin typeface="Consolas"/>
                <a:cs typeface="Consolas"/>
              </a:rPr>
              <a:t>document</a:t>
            </a:r>
            <a:r>
              <a:rPr sz="2100" spc="-10" dirty="0">
                <a:solidFill>
                  <a:srgbClr val="0000FF"/>
                </a:solidFill>
                <a:latin typeface="Consolas"/>
                <a:cs typeface="Consolas"/>
              </a:rPr>
              <a:t>.images</a:t>
            </a:r>
            <a:endParaRPr sz="21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860"/>
              </a:spcBef>
              <a:buClr>
                <a:srgbClr val="00AFEF"/>
              </a:buClr>
              <a:buSzPct val="10952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100" spc="-5" dirty="0">
                <a:solidFill>
                  <a:srgbClr val="974707"/>
                </a:solidFill>
                <a:latin typeface="Consolas"/>
                <a:cs typeface="Consolas"/>
              </a:rPr>
              <a:t>documen</a:t>
            </a:r>
            <a:r>
              <a:rPr sz="2100" spc="-15" dirty="0">
                <a:solidFill>
                  <a:srgbClr val="974707"/>
                </a:solidFill>
                <a:latin typeface="Consolas"/>
                <a:cs typeface="Consolas"/>
              </a:rPr>
              <a:t>t</a:t>
            </a:r>
            <a:r>
              <a:rPr sz="2100" dirty="0">
                <a:solidFill>
                  <a:srgbClr val="0000FF"/>
                </a:solidFill>
                <a:latin typeface="Consolas"/>
                <a:cs typeface="Consolas"/>
              </a:rPr>
              <a:t>.</a:t>
            </a:r>
            <a:r>
              <a:rPr sz="2100" spc="-20" dirty="0">
                <a:solidFill>
                  <a:srgbClr val="0000FF"/>
                </a:solidFill>
                <a:latin typeface="Consolas"/>
                <a:cs typeface="Consolas"/>
              </a:rPr>
              <a:t>a</a:t>
            </a:r>
            <a:r>
              <a:rPr sz="2100" dirty="0">
                <a:solidFill>
                  <a:srgbClr val="0000FF"/>
                </a:solidFill>
                <a:latin typeface="Consolas"/>
                <a:cs typeface="Consolas"/>
              </a:rPr>
              <a:t>nc</a:t>
            </a:r>
            <a:r>
              <a:rPr sz="2100" spc="-10" dirty="0">
                <a:solidFill>
                  <a:srgbClr val="0000FF"/>
                </a:solidFill>
                <a:latin typeface="Consolas"/>
                <a:cs typeface="Consolas"/>
              </a:rPr>
              <a:t>h</a:t>
            </a:r>
            <a:r>
              <a:rPr sz="2100" dirty="0">
                <a:solidFill>
                  <a:srgbClr val="0000FF"/>
                </a:solidFill>
                <a:latin typeface="Consolas"/>
                <a:cs typeface="Consolas"/>
              </a:rPr>
              <a:t>ors</a:t>
            </a:r>
            <a:endParaRPr sz="21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7095" y="5165597"/>
            <a:ext cx="43351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-</a:t>
            </a:r>
            <a:r>
              <a:rPr sz="21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205868"/>
                </a:solidFill>
                <a:latin typeface="Calibri"/>
                <a:cs typeface="Calibri"/>
              </a:rPr>
              <a:t>retorna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coleção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2100" spc="-10" dirty="0">
                <a:solidFill>
                  <a:srgbClr val="205868"/>
                </a:solidFill>
                <a:latin typeface="Calibri"/>
                <a:cs typeface="Calibri"/>
              </a:rPr>
              <a:t>todos</a:t>
            </a:r>
            <a:r>
              <a:rPr sz="21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21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05868"/>
                </a:solidFill>
                <a:latin typeface="Calibri"/>
                <a:cs typeface="Calibri"/>
              </a:rPr>
              <a:t>links (&lt;a&gt;)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90826" y="235458"/>
            <a:ext cx="8613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Outras</a:t>
            </a:r>
            <a:r>
              <a:rPr spc="-5" dirty="0"/>
              <a:t> </a:t>
            </a:r>
            <a:r>
              <a:rPr spc="-15" dirty="0"/>
              <a:t>Propriedades</a:t>
            </a:r>
            <a:r>
              <a:rPr spc="-25" dirty="0"/>
              <a:t> </a:t>
            </a:r>
            <a:r>
              <a:rPr spc="-5" dirty="0"/>
              <a:t>do</a:t>
            </a:r>
            <a:r>
              <a:rPr spc="35" dirty="0"/>
              <a:t> </a:t>
            </a:r>
            <a:r>
              <a:rPr spc="-15" dirty="0"/>
              <a:t>Objeto</a:t>
            </a:r>
            <a:r>
              <a:rPr spc="-5" dirty="0"/>
              <a:t> </a:t>
            </a:r>
            <a:r>
              <a:rPr i="1" spc="-10" dirty="0">
                <a:solidFill>
                  <a:srgbClr val="0000FF"/>
                </a:solidFill>
                <a:latin typeface="Calibri"/>
                <a:cs typeface="Calibri"/>
              </a:rPr>
              <a:t>document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2489" y="3878326"/>
            <a:ext cx="7963534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Outras</a:t>
            </a:r>
            <a:r>
              <a:rPr sz="2000" spc="-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Formas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639"/>
              </a:spcBef>
              <a:buClr>
                <a:srgbClr val="00AFEF"/>
              </a:buClr>
              <a:buSzPct val="109375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olas"/>
                <a:cs typeface="Consolas"/>
              </a:rPr>
              <a:t>campoProduto</a:t>
            </a:r>
            <a:r>
              <a:rPr sz="1600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600" spc="1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F2F9F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forms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[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"cadastro"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][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"produto"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];</a:t>
            </a:r>
            <a:endParaRPr sz="16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375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olas"/>
                <a:cs typeface="Consolas"/>
              </a:rPr>
              <a:t>campoProduto </a:t>
            </a:r>
            <a:r>
              <a:rPr sz="1600" spc="-5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600" spc="1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F2F9F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forms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[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"cadastro"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].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elements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produto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375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olas"/>
                <a:cs typeface="Consolas"/>
              </a:rPr>
              <a:t>campoProduto</a:t>
            </a:r>
            <a:r>
              <a:rPr sz="1600" spc="-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600" spc="5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F2F9F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forms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item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(0)[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"produto"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];</a:t>
            </a:r>
            <a:endParaRPr sz="16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375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Consolas"/>
                <a:cs typeface="Consolas"/>
              </a:rPr>
              <a:t>campoProduto </a:t>
            </a:r>
            <a:r>
              <a:rPr sz="1600" spc="-5" dirty="0">
                <a:solidFill>
                  <a:srgbClr val="205868"/>
                </a:solidFill>
                <a:latin typeface="Consolas"/>
                <a:cs typeface="Consolas"/>
              </a:rPr>
              <a:t>=</a:t>
            </a:r>
            <a:r>
              <a:rPr sz="1600" spc="20" dirty="0">
                <a:solidFill>
                  <a:srgbClr val="20586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F2F9F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forms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namedItem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"cadastro"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)[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"produto"</a:t>
            </a:r>
            <a:r>
              <a:rPr sz="1600" spc="-10" dirty="0">
                <a:solidFill>
                  <a:srgbClr val="205868"/>
                </a:solidFill>
                <a:latin typeface="Consolas"/>
                <a:cs typeface="Consolas"/>
              </a:rPr>
              <a:t>];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0886" y="235458"/>
            <a:ext cx="7650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Exemplos</a:t>
            </a:r>
            <a:r>
              <a:rPr spc="-5" dirty="0"/>
              <a:t> de</a:t>
            </a:r>
            <a:r>
              <a:rPr spc="5" dirty="0"/>
              <a:t> </a:t>
            </a:r>
            <a:r>
              <a:rPr spc="-5" dirty="0"/>
              <a:t>Uso</a:t>
            </a:r>
            <a:r>
              <a:rPr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i="1" spc="-15" dirty="0">
                <a:solidFill>
                  <a:srgbClr val="974707"/>
                </a:solidFill>
                <a:latin typeface="Calibri"/>
                <a:cs typeface="Calibri"/>
              </a:rPr>
              <a:t>document</a:t>
            </a:r>
            <a:r>
              <a:rPr spc="-15" dirty="0"/>
              <a:t>.</a:t>
            </a:r>
            <a:r>
              <a:rPr i="1" spc="-15" dirty="0">
                <a:solidFill>
                  <a:srgbClr val="0000FF"/>
                </a:solidFill>
                <a:latin typeface="Calibri"/>
                <a:cs typeface="Calibri"/>
              </a:rPr>
              <a:t>forms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112264" y="1331975"/>
            <a:ext cx="7647940" cy="1369060"/>
            <a:chOff x="2112264" y="1331975"/>
            <a:chExt cx="7647940" cy="13690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696" y="1344167"/>
              <a:ext cx="7620000" cy="13563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2264" y="1331975"/>
              <a:ext cx="4171188" cy="13456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08276" y="1412747"/>
              <a:ext cx="7487920" cy="1224280"/>
            </a:xfrm>
            <a:custGeom>
              <a:avLst/>
              <a:gdLst/>
              <a:ahLst/>
              <a:cxnLst/>
              <a:rect l="l" t="t" r="r" b="b"/>
              <a:pathLst>
                <a:path w="7487920" h="1224280">
                  <a:moveTo>
                    <a:pt x="7487411" y="0"/>
                  </a:moveTo>
                  <a:lnTo>
                    <a:pt x="0" y="0"/>
                  </a:lnTo>
                  <a:lnTo>
                    <a:pt x="0" y="1223772"/>
                  </a:lnTo>
                  <a:lnTo>
                    <a:pt x="7487411" y="1223772"/>
                  </a:lnTo>
                  <a:lnTo>
                    <a:pt x="7487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08276" y="1412747"/>
              <a:ext cx="7487920" cy="1224280"/>
            </a:xfrm>
            <a:custGeom>
              <a:avLst/>
              <a:gdLst/>
              <a:ahLst/>
              <a:cxnLst/>
              <a:rect l="l" t="t" r="r" b="b"/>
              <a:pathLst>
                <a:path w="7487920" h="1224280">
                  <a:moveTo>
                    <a:pt x="0" y="1223772"/>
                  </a:moveTo>
                  <a:lnTo>
                    <a:pt x="7487411" y="1223772"/>
                  </a:lnTo>
                  <a:lnTo>
                    <a:pt x="7487411" y="0"/>
                  </a:lnTo>
                  <a:lnTo>
                    <a:pt x="0" y="0"/>
                  </a:lnTo>
                  <a:lnTo>
                    <a:pt x="0" y="122377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08276" y="1412747"/>
            <a:ext cx="7487920" cy="122428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&lt;form</a:t>
            </a:r>
            <a:r>
              <a:rPr sz="16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006FC0"/>
                </a:solidFill>
                <a:latin typeface="Consolas"/>
                <a:cs typeface="Consolas"/>
              </a:rPr>
              <a:t>"cadastro"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445770">
              <a:lnSpc>
                <a:spcPct val="100000"/>
              </a:lnSpc>
              <a:spcBef>
                <a:spcPts val="1200"/>
              </a:spcBef>
            </a:pPr>
            <a:r>
              <a:rPr sz="1600" spc="-10" dirty="0">
                <a:solidFill>
                  <a:srgbClr val="585858"/>
                </a:solidFill>
                <a:latin typeface="Consolas"/>
                <a:cs typeface="Consolas"/>
              </a:rPr>
              <a:t>Produto:</a:t>
            </a:r>
            <a:r>
              <a:rPr sz="1600" spc="-5" dirty="0">
                <a:solidFill>
                  <a:srgbClr val="58585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&lt;input</a:t>
            </a:r>
            <a:r>
              <a:rPr sz="16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006FC0"/>
                </a:solidFill>
                <a:latin typeface="Consolas"/>
                <a:cs typeface="Consolas"/>
              </a:rPr>
              <a:t>"produto"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12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&lt;/form&gt;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12264" y="2641104"/>
            <a:ext cx="7647940" cy="1005840"/>
            <a:chOff x="2112264" y="2641104"/>
            <a:chExt cx="7647940" cy="10058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9696" y="2641104"/>
              <a:ext cx="7620000" cy="995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2264" y="2700527"/>
              <a:ext cx="6260592" cy="94640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208276" y="2709672"/>
            <a:ext cx="7487920" cy="86296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3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campoProduto</a:t>
            </a:r>
            <a:r>
              <a:rPr sz="1600" spc="1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latin typeface="Consolas"/>
                <a:cs typeface="Consolas"/>
              </a:rPr>
              <a:t>=</a:t>
            </a:r>
            <a:r>
              <a:rPr sz="1600" spc="10" dirty="0"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F2F9F"/>
                </a:solidFill>
                <a:latin typeface="Consolas"/>
                <a:cs typeface="Consolas"/>
              </a:rPr>
              <a:t>document</a:t>
            </a:r>
            <a:r>
              <a:rPr sz="1600" spc="-10" dirty="0"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forms</a:t>
            </a:r>
            <a:r>
              <a:rPr sz="1600" spc="-10" dirty="0"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cadastro</a:t>
            </a:r>
            <a:r>
              <a:rPr sz="1600" spc="-10" dirty="0"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produto</a:t>
            </a:r>
            <a:r>
              <a:rPr sz="1600" spc="-10" dirty="0"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118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const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valorDoCampo</a:t>
            </a:r>
            <a:r>
              <a:rPr sz="1600" spc="5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220DC0"/>
                </a:solidFill>
                <a:latin typeface="Consolas"/>
                <a:cs typeface="Consolas"/>
              </a:rPr>
              <a:t>=</a:t>
            </a:r>
            <a:r>
              <a:rPr sz="1600" spc="5" dirty="0">
                <a:solidFill>
                  <a:srgbClr val="220DC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onsolas"/>
                <a:cs typeface="Consolas"/>
              </a:rPr>
              <a:t>campoProduto</a:t>
            </a:r>
            <a:r>
              <a:rPr sz="1600" spc="-10" dirty="0">
                <a:solidFill>
                  <a:srgbClr val="220DC0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value</a:t>
            </a:r>
            <a:r>
              <a:rPr sz="1600" spc="-10" dirty="0">
                <a:solidFill>
                  <a:srgbClr val="220DC0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352" y="989075"/>
            <a:ext cx="5428488" cy="538276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520942" y="994917"/>
            <a:ext cx="4801235" cy="5383530"/>
            <a:chOff x="6520942" y="994917"/>
            <a:chExt cx="4801235" cy="53835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292" y="1001267"/>
              <a:ext cx="4788408" cy="53705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24117" y="998092"/>
              <a:ext cx="4794885" cy="5377180"/>
            </a:xfrm>
            <a:custGeom>
              <a:avLst/>
              <a:gdLst/>
              <a:ahLst/>
              <a:cxnLst/>
              <a:rect l="l" t="t" r="r" b="b"/>
              <a:pathLst>
                <a:path w="4794884" h="5377180">
                  <a:moveTo>
                    <a:pt x="0" y="5376926"/>
                  </a:moveTo>
                  <a:lnTo>
                    <a:pt x="4794758" y="5376926"/>
                  </a:lnTo>
                  <a:lnTo>
                    <a:pt x="4794758" y="0"/>
                  </a:lnTo>
                  <a:lnTo>
                    <a:pt x="0" y="0"/>
                  </a:lnTo>
                  <a:lnTo>
                    <a:pt x="0" y="5376926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67382" y="107645"/>
            <a:ext cx="8859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-5" dirty="0"/>
              <a:t> de</a:t>
            </a:r>
            <a:r>
              <a:rPr dirty="0"/>
              <a:t> </a:t>
            </a:r>
            <a:r>
              <a:rPr spc="-15" dirty="0"/>
              <a:t>Formulário</a:t>
            </a:r>
            <a:r>
              <a:rPr spc="55" dirty="0"/>
              <a:t> </a:t>
            </a:r>
            <a:r>
              <a:rPr spc="-5" dirty="0"/>
              <a:t>-</a:t>
            </a:r>
            <a:r>
              <a:rPr dirty="0"/>
              <a:t> </a:t>
            </a:r>
            <a:r>
              <a:rPr spc="-20" dirty="0"/>
              <a:t>Exemplo</a:t>
            </a:r>
            <a:r>
              <a:rPr dirty="0"/>
              <a:t> </a:t>
            </a:r>
            <a:r>
              <a:rPr spc="-10" dirty="0"/>
              <a:t>Simples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9096" y="594359"/>
            <a:ext cx="4798060" cy="5963920"/>
            <a:chOff x="1149096" y="594359"/>
            <a:chExt cx="4798060" cy="5963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9096" y="594359"/>
              <a:ext cx="4797552" cy="59634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6016" y="5544312"/>
              <a:ext cx="2724911" cy="9646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9063" y="5548883"/>
              <a:ext cx="2763012" cy="99515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040882" y="588009"/>
            <a:ext cx="5008880" cy="5976620"/>
            <a:chOff x="6040882" y="588009"/>
            <a:chExt cx="5008880" cy="597662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7232" y="594359"/>
              <a:ext cx="4995671" cy="59634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44057" y="591184"/>
              <a:ext cx="5002530" cy="5970270"/>
            </a:xfrm>
            <a:custGeom>
              <a:avLst/>
              <a:gdLst/>
              <a:ahLst/>
              <a:cxnLst/>
              <a:rect l="l" t="t" r="r" b="b"/>
              <a:pathLst>
                <a:path w="5002530" h="5970270">
                  <a:moveTo>
                    <a:pt x="0" y="5969762"/>
                  </a:moveTo>
                  <a:lnTo>
                    <a:pt x="5002021" y="5969762"/>
                  </a:lnTo>
                  <a:lnTo>
                    <a:pt x="5002021" y="0"/>
                  </a:lnTo>
                  <a:lnTo>
                    <a:pt x="0" y="0"/>
                  </a:lnTo>
                  <a:lnTo>
                    <a:pt x="0" y="596976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43682" y="41224"/>
            <a:ext cx="710628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/>
              <a:t>Validação</a:t>
            </a:r>
            <a:r>
              <a:rPr sz="3200" dirty="0"/>
              <a:t> de</a:t>
            </a:r>
            <a:r>
              <a:rPr sz="3200" spc="-5" dirty="0"/>
              <a:t> </a:t>
            </a:r>
            <a:r>
              <a:rPr sz="3200" spc="-10" dirty="0"/>
              <a:t>Formulário</a:t>
            </a:r>
            <a:r>
              <a:rPr sz="3200" spc="20" dirty="0"/>
              <a:t> </a:t>
            </a:r>
            <a:r>
              <a:rPr sz="3200" dirty="0"/>
              <a:t>-</a:t>
            </a:r>
            <a:r>
              <a:rPr sz="3200" spc="-5" dirty="0"/>
              <a:t> </a:t>
            </a:r>
            <a:r>
              <a:rPr sz="3200" spc="-15" dirty="0"/>
              <a:t>Exemplo</a:t>
            </a:r>
            <a:r>
              <a:rPr sz="3200" dirty="0"/>
              <a:t> </a:t>
            </a:r>
            <a:r>
              <a:rPr sz="3200" spc="-5" dirty="0"/>
              <a:t>Simples</a:t>
            </a:r>
            <a:endParaRPr sz="320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3244595" y="5612891"/>
            <a:ext cx="2592705" cy="832485"/>
          </a:xfrm>
          <a:prstGeom prst="rect">
            <a:avLst/>
          </a:prstGeom>
          <a:solidFill>
            <a:srgbClr val="FFFFCC"/>
          </a:solidFill>
          <a:ln w="6350">
            <a:solidFill>
              <a:srgbClr val="548ED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2075" marR="73025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200" spc="-5" dirty="0">
                <a:solidFill>
                  <a:srgbClr val="205868"/>
                </a:solidFill>
                <a:latin typeface="Calibri"/>
                <a:cs typeface="Calibri"/>
              </a:rPr>
              <a:t>método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preventDefault </a:t>
            </a:r>
            <a:r>
              <a:rPr sz="1200" dirty="0">
                <a:solidFill>
                  <a:srgbClr val="205868"/>
                </a:solidFill>
                <a:latin typeface="Calibri"/>
                <a:cs typeface="Calibri"/>
              </a:rPr>
              <a:t>impede a </a:t>
            </a:r>
            <a:r>
              <a:rPr sz="1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05868"/>
                </a:solidFill>
                <a:latin typeface="Calibri"/>
                <a:cs typeface="Calibri"/>
              </a:rPr>
              <a:t>execução </a:t>
            </a:r>
            <a:r>
              <a:rPr sz="1200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1200" spc="-5" dirty="0">
                <a:solidFill>
                  <a:srgbClr val="205868"/>
                </a:solidFill>
                <a:latin typeface="Calibri"/>
                <a:cs typeface="Calibri"/>
              </a:rPr>
              <a:t>ação padrão </a:t>
            </a:r>
            <a:r>
              <a:rPr sz="1200" dirty="0">
                <a:solidFill>
                  <a:srgbClr val="205868"/>
                </a:solidFill>
                <a:latin typeface="Calibri"/>
                <a:cs typeface="Calibri"/>
              </a:rPr>
              <a:t>associada ao </a:t>
            </a:r>
            <a:r>
              <a:rPr sz="1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05868"/>
                </a:solidFill>
                <a:latin typeface="Calibri"/>
                <a:cs typeface="Calibri"/>
              </a:rPr>
              <a:t>evento.</a:t>
            </a:r>
            <a:r>
              <a:rPr sz="12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05868"/>
                </a:solidFill>
                <a:latin typeface="Calibri"/>
                <a:cs typeface="Calibri"/>
              </a:rPr>
              <a:t>Neste</a:t>
            </a:r>
            <a:r>
              <a:rPr sz="1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05868"/>
                </a:solidFill>
                <a:latin typeface="Calibri"/>
                <a:cs typeface="Calibri"/>
              </a:rPr>
              <a:t>caso,</a:t>
            </a:r>
            <a:r>
              <a:rPr sz="1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05868"/>
                </a:solidFill>
                <a:latin typeface="Calibri"/>
                <a:cs typeface="Calibri"/>
              </a:rPr>
              <a:t>chamada</a:t>
            </a:r>
            <a:r>
              <a:rPr sz="12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05868"/>
                </a:solidFill>
                <a:latin typeface="Calibri"/>
                <a:cs typeface="Calibri"/>
              </a:rPr>
              <a:t>impede </a:t>
            </a:r>
            <a:r>
              <a:rPr sz="1200" spc="-254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1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05868"/>
                </a:solidFill>
                <a:latin typeface="Calibri"/>
                <a:cs typeface="Calibri"/>
              </a:rPr>
              <a:t>formulário</a:t>
            </a:r>
            <a:r>
              <a:rPr sz="12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05868"/>
                </a:solidFill>
                <a:latin typeface="Calibri"/>
                <a:cs typeface="Calibri"/>
              </a:rPr>
              <a:t>seja</a:t>
            </a:r>
            <a:r>
              <a:rPr sz="1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205868"/>
                </a:solidFill>
                <a:latin typeface="Calibri"/>
                <a:cs typeface="Calibri"/>
              </a:rPr>
              <a:t>submetido.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2393507"/>
            <a:ext cx="7534909" cy="133731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2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https://developer.mozilla.org/en-US/docs/Web/JavaScript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https://www.ecma-international.org/ecma-262/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10"/>
              </a:spcBef>
              <a:buClr>
                <a:srgbClr val="00AFEF"/>
              </a:buClr>
              <a:buSzPct val="108333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1800" b="1" spc="-10" dirty="0">
                <a:solidFill>
                  <a:srgbClr val="205868"/>
                </a:solidFill>
                <a:latin typeface="Calibri"/>
                <a:cs typeface="Calibri"/>
              </a:rPr>
              <a:t>JavaScript</a:t>
            </a:r>
            <a:r>
              <a:rPr sz="1800" b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05868"/>
                </a:solidFill>
                <a:latin typeface="Calibri"/>
                <a:cs typeface="Calibri"/>
              </a:rPr>
              <a:t>and</a:t>
            </a:r>
            <a:r>
              <a:rPr sz="1800" b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05868"/>
                </a:solidFill>
                <a:latin typeface="Calibri"/>
                <a:cs typeface="Calibri"/>
              </a:rPr>
              <a:t>JQuery:</a:t>
            </a:r>
            <a:r>
              <a:rPr sz="1800" b="1" spc="-10" dirty="0">
                <a:solidFill>
                  <a:srgbClr val="205868"/>
                </a:solidFill>
                <a:latin typeface="Calibri"/>
                <a:cs typeface="Calibri"/>
              </a:rPr>
              <a:t> Interactive</a:t>
            </a:r>
            <a:r>
              <a:rPr sz="1800" b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05868"/>
                </a:solidFill>
                <a:latin typeface="Calibri"/>
                <a:cs typeface="Calibri"/>
              </a:rPr>
              <a:t>Front-End</a:t>
            </a:r>
            <a:r>
              <a:rPr sz="1800" b="1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05868"/>
                </a:solidFill>
                <a:latin typeface="Calibri"/>
                <a:cs typeface="Calibri"/>
              </a:rPr>
              <a:t>Web</a:t>
            </a:r>
            <a:r>
              <a:rPr sz="1800" b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05868"/>
                </a:solidFill>
                <a:latin typeface="Calibri"/>
                <a:cs typeface="Calibri"/>
              </a:rPr>
              <a:t>Development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18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Jon</a:t>
            </a:r>
            <a:r>
              <a:rPr sz="18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05868"/>
                </a:solidFill>
                <a:latin typeface="Calibri"/>
                <a:cs typeface="Calibri"/>
              </a:rPr>
              <a:t>Duckett.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6992" y="235458"/>
            <a:ext cx="2400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R</a:t>
            </a:r>
            <a:r>
              <a:rPr spc="-40" dirty="0"/>
              <a:t>e</a:t>
            </a:r>
            <a:r>
              <a:rPr spc="-100" dirty="0"/>
              <a:t>f</a:t>
            </a:r>
            <a:r>
              <a:rPr spc="-5" dirty="0"/>
              <a:t>e</a:t>
            </a:r>
            <a:r>
              <a:rPr spc="-55" dirty="0"/>
              <a:t>r</a:t>
            </a:r>
            <a:r>
              <a:rPr spc="-5" dirty="0"/>
              <a:t>ências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6123" y="235458"/>
            <a:ext cx="6160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4F81BC"/>
                </a:solidFill>
              </a:rPr>
              <a:t>JavaScript </a:t>
            </a:r>
            <a:r>
              <a:rPr spc="-5" dirty="0">
                <a:solidFill>
                  <a:srgbClr val="4F81BC"/>
                </a:solidFill>
              </a:rPr>
              <a:t>Embutido</a:t>
            </a:r>
            <a:r>
              <a:rPr spc="-10" dirty="0">
                <a:solidFill>
                  <a:srgbClr val="4F81BC"/>
                </a:solidFill>
              </a:rPr>
              <a:t> </a:t>
            </a:r>
            <a:r>
              <a:rPr spc="-5" dirty="0">
                <a:solidFill>
                  <a:srgbClr val="4F81BC"/>
                </a:solidFill>
              </a:rPr>
              <a:t>no</a:t>
            </a:r>
            <a:r>
              <a:rPr spc="-15" dirty="0">
                <a:solidFill>
                  <a:srgbClr val="4F81BC"/>
                </a:solidFill>
              </a:rPr>
              <a:t> </a:t>
            </a:r>
            <a:r>
              <a:rPr spc="-10" dirty="0">
                <a:solidFill>
                  <a:srgbClr val="4F81BC"/>
                </a:solidFill>
              </a:rPr>
              <a:t>HTML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83892" y="1188719"/>
            <a:ext cx="3901440" cy="4175760"/>
            <a:chOff x="2183892" y="1188719"/>
            <a:chExt cx="3901440" cy="4175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1324" y="1200912"/>
              <a:ext cx="3874008" cy="41635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892" y="1188719"/>
              <a:ext cx="3659123" cy="41254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79904" y="1269492"/>
              <a:ext cx="3741420" cy="4030979"/>
            </a:xfrm>
            <a:custGeom>
              <a:avLst/>
              <a:gdLst/>
              <a:ahLst/>
              <a:cxnLst/>
              <a:rect l="l" t="t" r="r" b="b"/>
              <a:pathLst>
                <a:path w="3741420" h="4030979">
                  <a:moveTo>
                    <a:pt x="3741420" y="0"/>
                  </a:moveTo>
                  <a:lnTo>
                    <a:pt x="0" y="0"/>
                  </a:lnTo>
                  <a:lnTo>
                    <a:pt x="0" y="4030979"/>
                  </a:lnTo>
                  <a:lnTo>
                    <a:pt x="3741420" y="4030979"/>
                  </a:lnTo>
                  <a:lnTo>
                    <a:pt x="37414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79904" y="1269492"/>
              <a:ext cx="3741420" cy="4030979"/>
            </a:xfrm>
            <a:custGeom>
              <a:avLst/>
              <a:gdLst/>
              <a:ahLst/>
              <a:cxnLst/>
              <a:rect l="l" t="t" r="r" b="b"/>
              <a:pathLst>
                <a:path w="3741420" h="4030979">
                  <a:moveTo>
                    <a:pt x="0" y="4030979"/>
                  </a:moveTo>
                  <a:lnTo>
                    <a:pt x="3741420" y="4030979"/>
                  </a:lnTo>
                  <a:lnTo>
                    <a:pt x="3741420" y="0"/>
                  </a:lnTo>
                  <a:lnTo>
                    <a:pt x="0" y="0"/>
                  </a:lnTo>
                  <a:lnTo>
                    <a:pt x="0" y="403097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53511" y="2127504"/>
            <a:ext cx="2854960" cy="1009015"/>
          </a:xfrm>
          <a:prstGeom prst="rect">
            <a:avLst/>
          </a:prstGeom>
          <a:solidFill>
            <a:srgbClr val="4F81BC">
              <a:alpha val="10195"/>
            </a:srgbClr>
          </a:solidFill>
          <a:ln w="3175">
            <a:solidFill>
              <a:srgbClr val="1F487C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229"/>
              </a:spcBef>
            </a:pPr>
            <a:r>
              <a:rPr sz="1600" b="1" i="1" spc="-10" dirty="0">
                <a:solidFill>
                  <a:srgbClr val="0000FF"/>
                </a:solidFill>
                <a:latin typeface="Consolas"/>
                <a:cs typeface="Consolas"/>
              </a:rPr>
              <a:t>&lt;script&gt;</a:t>
            </a:r>
            <a:endParaRPr sz="1600">
              <a:latin typeface="Consolas"/>
              <a:cs typeface="Consolas"/>
            </a:endParaRPr>
          </a:p>
          <a:p>
            <a:pPr marL="484505">
              <a:lnSpc>
                <a:spcPct val="100000"/>
              </a:lnSpc>
              <a:spcBef>
                <a:spcPts val="580"/>
              </a:spcBef>
            </a:pPr>
            <a:r>
              <a:rPr sz="1600" b="1" i="1" spc="-5" dirty="0">
                <a:solidFill>
                  <a:srgbClr val="00AF50"/>
                </a:solidFill>
                <a:latin typeface="Consolas"/>
                <a:cs typeface="Consolas"/>
              </a:rPr>
              <a:t>//</a:t>
            </a:r>
            <a:r>
              <a:rPr sz="1600" b="1" i="1" spc="-3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b="1" i="1" spc="-10" dirty="0">
                <a:solidFill>
                  <a:srgbClr val="00AF50"/>
                </a:solidFill>
                <a:latin typeface="Consolas"/>
                <a:cs typeface="Consolas"/>
              </a:rPr>
              <a:t>Código</a:t>
            </a:r>
            <a:r>
              <a:rPr sz="1600" b="1" i="1" spc="-3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b="1" i="1" spc="-10" dirty="0">
                <a:solidFill>
                  <a:srgbClr val="00AF50"/>
                </a:solidFill>
                <a:latin typeface="Consolas"/>
                <a:cs typeface="Consolas"/>
              </a:rPr>
              <a:t>JavaScript</a:t>
            </a:r>
            <a:endParaRPr sz="1600">
              <a:latin typeface="Consolas"/>
              <a:cs typeface="Consolas"/>
            </a:endParaRPr>
          </a:p>
          <a:p>
            <a:pPr marL="128905">
              <a:lnSpc>
                <a:spcPct val="100000"/>
              </a:lnSpc>
              <a:spcBef>
                <a:spcPts val="575"/>
              </a:spcBef>
            </a:pPr>
            <a:r>
              <a:rPr sz="1600" b="1" i="1" spc="-10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9904" y="1269491"/>
            <a:ext cx="3741420" cy="4030979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&lt;html&gt;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44640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&lt;head&gt;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 marL="446405">
              <a:lnSpc>
                <a:spcPct val="100000"/>
              </a:lnSpc>
              <a:spcBef>
                <a:spcPts val="119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&lt;/head&gt;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Consolas"/>
              <a:cs typeface="Consolas"/>
            </a:endParaRPr>
          </a:p>
          <a:p>
            <a:pPr marR="2619375" algn="r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&lt;body&gt;</a:t>
            </a:r>
            <a:endParaRPr sz="1600">
              <a:latin typeface="Consolas"/>
              <a:cs typeface="Consolas"/>
            </a:endParaRPr>
          </a:p>
          <a:p>
            <a:pPr marR="2596515" algn="r">
              <a:lnSpc>
                <a:spcPct val="100000"/>
              </a:lnSpc>
              <a:spcBef>
                <a:spcPts val="65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446405">
              <a:lnSpc>
                <a:spcPct val="100000"/>
              </a:lnSpc>
              <a:spcBef>
                <a:spcPts val="91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&lt;/body&gt;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&lt;/html&gt;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67736" y="5466079"/>
            <a:ext cx="2947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Código JavaScript embutido no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cabeçalho</a:t>
            </a:r>
            <a:r>
              <a:rPr sz="1800" i="1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documento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59652" y="1188719"/>
            <a:ext cx="3761740" cy="4229100"/>
            <a:chOff x="6359652" y="1188719"/>
            <a:chExt cx="3761740" cy="42291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7084" y="1200911"/>
              <a:ext cx="3733800" cy="41635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9652" y="1188719"/>
              <a:ext cx="3304032" cy="42291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138416" y="3421379"/>
            <a:ext cx="2702560" cy="951230"/>
          </a:xfrm>
          <a:prstGeom prst="rect">
            <a:avLst/>
          </a:prstGeom>
          <a:solidFill>
            <a:srgbClr val="4F81BC">
              <a:alpha val="10195"/>
            </a:srgbClr>
          </a:solidFill>
          <a:ln w="3175">
            <a:solidFill>
              <a:srgbClr val="1F487C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5"/>
              </a:spcBef>
            </a:pPr>
            <a:r>
              <a:rPr sz="1600" b="1" i="1" spc="-10" dirty="0">
                <a:solidFill>
                  <a:srgbClr val="0000FF"/>
                </a:solidFill>
                <a:latin typeface="Consolas"/>
                <a:cs typeface="Consolas"/>
              </a:rPr>
              <a:t>&lt;script&gt;</a:t>
            </a:r>
            <a:endParaRPr sz="1600">
              <a:latin typeface="Consolas"/>
              <a:cs typeface="Consolas"/>
            </a:endParaRPr>
          </a:p>
          <a:p>
            <a:pPr marL="121285">
              <a:lnSpc>
                <a:spcPct val="100000"/>
              </a:lnSpc>
              <a:spcBef>
                <a:spcPts val="575"/>
              </a:spcBef>
            </a:pPr>
            <a:r>
              <a:rPr sz="1600" b="1" i="1" spc="-5" dirty="0">
                <a:solidFill>
                  <a:srgbClr val="00AF50"/>
                </a:solidFill>
                <a:latin typeface="Consolas"/>
                <a:cs typeface="Consolas"/>
              </a:rPr>
              <a:t>//</a:t>
            </a:r>
            <a:r>
              <a:rPr sz="1600" b="1" i="1" spc="-3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b="1" i="1" spc="-10" dirty="0">
                <a:solidFill>
                  <a:srgbClr val="00AF50"/>
                </a:solidFill>
                <a:latin typeface="Consolas"/>
                <a:cs typeface="Consolas"/>
              </a:rPr>
              <a:t>Código</a:t>
            </a:r>
            <a:r>
              <a:rPr sz="1600" b="1" i="1" spc="-3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600" b="1" i="1" spc="-10" dirty="0">
                <a:solidFill>
                  <a:srgbClr val="00AF50"/>
                </a:solidFill>
                <a:latin typeface="Consolas"/>
                <a:cs typeface="Consolas"/>
              </a:rPr>
              <a:t>JavaScript</a:t>
            </a:r>
            <a:endParaRPr sz="1600">
              <a:latin typeface="Consolas"/>
              <a:cs typeface="Consolas"/>
            </a:endParaRPr>
          </a:p>
          <a:p>
            <a:pPr marL="121285">
              <a:lnSpc>
                <a:spcPct val="100000"/>
              </a:lnSpc>
              <a:spcBef>
                <a:spcPts val="575"/>
              </a:spcBef>
            </a:pPr>
            <a:r>
              <a:rPr sz="1600" b="1" i="1" spc="-10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5664" y="1269491"/>
            <a:ext cx="3601720" cy="4030979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&lt;html&gt;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R="2477770" algn="r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&lt;head&gt;</a:t>
            </a:r>
            <a:endParaRPr sz="1600">
              <a:latin typeface="Consolas"/>
              <a:cs typeface="Consolas"/>
            </a:endParaRPr>
          </a:p>
          <a:p>
            <a:pPr marR="2454910" algn="r">
              <a:lnSpc>
                <a:spcPct val="100000"/>
              </a:lnSpc>
              <a:spcBef>
                <a:spcPts val="6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447675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&lt;/head&gt;</a:t>
            </a:r>
            <a:endParaRPr sz="1600">
              <a:latin typeface="Consolas"/>
              <a:cs typeface="Consolas"/>
            </a:endParaRPr>
          </a:p>
          <a:p>
            <a:pPr marR="2477770" algn="r">
              <a:lnSpc>
                <a:spcPct val="100000"/>
              </a:lnSpc>
              <a:spcBef>
                <a:spcPts val="142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&lt;body&gt;</a:t>
            </a:r>
            <a:endParaRPr sz="1600">
              <a:latin typeface="Consolas"/>
              <a:cs typeface="Consolas"/>
            </a:endParaRPr>
          </a:p>
          <a:p>
            <a:pPr marR="2454910" algn="r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Consolas"/>
              <a:cs typeface="Consolas"/>
            </a:endParaRPr>
          </a:p>
          <a:p>
            <a:pPr marL="80391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600">
              <a:latin typeface="Consolas"/>
              <a:cs typeface="Consolas"/>
            </a:endParaRPr>
          </a:p>
          <a:p>
            <a:pPr marL="447675">
              <a:lnSpc>
                <a:spcPct val="100000"/>
              </a:lnSpc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&lt;/body&gt;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120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&lt;/html&gt;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79438" y="5466079"/>
            <a:ext cx="29654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Código JavaScript embutido no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corpo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do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documento</a:t>
            </a:r>
            <a:r>
              <a:rPr sz="18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HTML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(poderia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ser</a:t>
            </a:r>
            <a:r>
              <a:rPr sz="1800" i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depois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800" i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205868"/>
                </a:solidFill>
                <a:latin typeface="Calibri"/>
                <a:cs typeface="Calibri"/>
              </a:rPr>
              <a:t>&lt;/body&gt;)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047" y="235458"/>
            <a:ext cx="6610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4F81BC"/>
                </a:solidFill>
              </a:rPr>
              <a:t>JavaScript</a:t>
            </a:r>
            <a:r>
              <a:rPr spc="-15" dirty="0">
                <a:solidFill>
                  <a:srgbClr val="4F81BC"/>
                </a:solidFill>
              </a:rPr>
              <a:t> </a:t>
            </a:r>
            <a:r>
              <a:rPr spc="-5" dirty="0">
                <a:solidFill>
                  <a:srgbClr val="4F81BC"/>
                </a:solidFill>
              </a:rPr>
              <a:t>em </a:t>
            </a:r>
            <a:r>
              <a:rPr spc="-25" dirty="0">
                <a:solidFill>
                  <a:srgbClr val="4F81BC"/>
                </a:solidFill>
              </a:rPr>
              <a:t>Arquivo</a:t>
            </a:r>
            <a:r>
              <a:rPr spc="15" dirty="0">
                <a:solidFill>
                  <a:srgbClr val="4F81BC"/>
                </a:solidFill>
              </a:rPr>
              <a:t> </a:t>
            </a:r>
            <a:r>
              <a:rPr spc="-15" dirty="0">
                <a:solidFill>
                  <a:srgbClr val="4F81BC"/>
                </a:solidFill>
              </a:rPr>
              <a:t>Separado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51660" y="1848611"/>
            <a:ext cx="8377555" cy="3589020"/>
            <a:chOff x="1851660" y="1848611"/>
            <a:chExt cx="8377555" cy="3589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660" y="1848611"/>
              <a:ext cx="5315711" cy="35890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4708" y="1906524"/>
              <a:ext cx="5276088" cy="34716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20240" y="1917192"/>
              <a:ext cx="5183505" cy="3456940"/>
            </a:xfrm>
            <a:custGeom>
              <a:avLst/>
              <a:gdLst/>
              <a:ahLst/>
              <a:cxnLst/>
              <a:rect l="l" t="t" r="r" b="b"/>
              <a:pathLst>
                <a:path w="5183505" h="3456940">
                  <a:moveTo>
                    <a:pt x="5183123" y="0"/>
                  </a:moveTo>
                  <a:lnTo>
                    <a:pt x="0" y="0"/>
                  </a:lnTo>
                  <a:lnTo>
                    <a:pt x="0" y="3456432"/>
                  </a:lnTo>
                  <a:lnTo>
                    <a:pt x="5183123" y="3456432"/>
                  </a:lnTo>
                  <a:lnTo>
                    <a:pt x="51831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0240" y="1917192"/>
              <a:ext cx="5183505" cy="3456940"/>
            </a:xfrm>
            <a:custGeom>
              <a:avLst/>
              <a:gdLst/>
              <a:ahLst/>
              <a:cxnLst/>
              <a:rect l="l" t="t" r="r" b="b"/>
              <a:pathLst>
                <a:path w="5183505" h="3456940">
                  <a:moveTo>
                    <a:pt x="0" y="3456432"/>
                  </a:moveTo>
                  <a:lnTo>
                    <a:pt x="5183123" y="3456432"/>
                  </a:lnTo>
                  <a:lnTo>
                    <a:pt x="5183123" y="0"/>
                  </a:lnTo>
                  <a:lnTo>
                    <a:pt x="0" y="0"/>
                  </a:lnTo>
                  <a:lnTo>
                    <a:pt x="0" y="345643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1192" y="1848612"/>
              <a:ext cx="2977896" cy="21488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5763" y="1911108"/>
              <a:ext cx="2898648" cy="49985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19771" y="1917192"/>
            <a:ext cx="2845435" cy="201676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810"/>
              </a:spcBef>
            </a:pPr>
            <a:r>
              <a:rPr sz="1400" dirty="0">
                <a:solidFill>
                  <a:srgbClr val="00AF50"/>
                </a:solidFill>
                <a:latin typeface="Consolas"/>
                <a:cs typeface="Consolas"/>
              </a:rPr>
              <a:t>/* arquivoJavaScript.js */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04534" y="3135629"/>
            <a:ext cx="1515745" cy="374650"/>
          </a:xfrm>
          <a:custGeom>
            <a:avLst/>
            <a:gdLst/>
            <a:ahLst/>
            <a:cxnLst/>
            <a:rect l="l" t="t" r="r" b="b"/>
            <a:pathLst>
              <a:path w="1515745" h="374650">
                <a:moveTo>
                  <a:pt x="6857" y="0"/>
                </a:moveTo>
                <a:lnTo>
                  <a:pt x="140207" y="99822"/>
                </a:lnTo>
                <a:lnTo>
                  <a:pt x="187070" y="128650"/>
                </a:lnTo>
                <a:lnTo>
                  <a:pt x="233934" y="156845"/>
                </a:lnTo>
                <a:lnTo>
                  <a:pt x="280797" y="184150"/>
                </a:lnTo>
                <a:lnTo>
                  <a:pt x="327660" y="210312"/>
                </a:lnTo>
                <a:lnTo>
                  <a:pt x="374650" y="235331"/>
                </a:lnTo>
                <a:lnTo>
                  <a:pt x="421639" y="258825"/>
                </a:lnTo>
                <a:lnTo>
                  <a:pt x="468756" y="280797"/>
                </a:lnTo>
                <a:lnTo>
                  <a:pt x="516000" y="300863"/>
                </a:lnTo>
                <a:lnTo>
                  <a:pt x="563117" y="319024"/>
                </a:lnTo>
                <a:lnTo>
                  <a:pt x="610488" y="335025"/>
                </a:lnTo>
                <a:lnTo>
                  <a:pt x="657860" y="348615"/>
                </a:lnTo>
                <a:lnTo>
                  <a:pt x="705358" y="359791"/>
                </a:lnTo>
                <a:lnTo>
                  <a:pt x="752983" y="368173"/>
                </a:lnTo>
                <a:lnTo>
                  <a:pt x="802386" y="373125"/>
                </a:lnTo>
                <a:lnTo>
                  <a:pt x="854456" y="374396"/>
                </a:lnTo>
                <a:lnTo>
                  <a:pt x="881253" y="373761"/>
                </a:lnTo>
                <a:lnTo>
                  <a:pt x="936243" y="370205"/>
                </a:lnTo>
                <a:lnTo>
                  <a:pt x="992378" y="363982"/>
                </a:lnTo>
                <a:lnTo>
                  <a:pt x="1008308" y="361696"/>
                </a:lnTo>
                <a:lnTo>
                  <a:pt x="854583" y="361696"/>
                </a:lnTo>
                <a:lnTo>
                  <a:pt x="828674" y="361569"/>
                </a:lnTo>
                <a:lnTo>
                  <a:pt x="778763" y="358521"/>
                </a:lnTo>
                <a:lnTo>
                  <a:pt x="731519" y="351790"/>
                </a:lnTo>
                <a:lnTo>
                  <a:pt x="684784" y="342138"/>
                </a:lnTo>
                <a:lnTo>
                  <a:pt x="637920" y="329946"/>
                </a:lnTo>
                <a:lnTo>
                  <a:pt x="591057" y="315341"/>
                </a:lnTo>
                <a:lnTo>
                  <a:pt x="520953" y="289179"/>
                </a:lnTo>
                <a:lnTo>
                  <a:pt x="474217" y="269240"/>
                </a:lnTo>
                <a:lnTo>
                  <a:pt x="427354" y="247523"/>
                </a:lnTo>
                <a:lnTo>
                  <a:pt x="380618" y="224155"/>
                </a:lnTo>
                <a:lnTo>
                  <a:pt x="333882" y="199262"/>
                </a:lnTo>
                <a:lnTo>
                  <a:pt x="287274" y="173228"/>
                </a:lnTo>
                <a:lnTo>
                  <a:pt x="240411" y="146050"/>
                </a:lnTo>
                <a:lnTo>
                  <a:pt x="193675" y="117856"/>
                </a:lnTo>
                <a:lnTo>
                  <a:pt x="100329" y="59690"/>
                </a:lnTo>
                <a:lnTo>
                  <a:pt x="6857" y="0"/>
                </a:lnTo>
                <a:close/>
              </a:path>
              <a:path w="1515745" h="374650">
                <a:moveTo>
                  <a:pt x="1435688" y="244963"/>
                </a:moveTo>
                <a:lnTo>
                  <a:pt x="1361059" y="267716"/>
                </a:lnTo>
                <a:lnTo>
                  <a:pt x="1290192" y="287909"/>
                </a:lnTo>
                <a:lnTo>
                  <a:pt x="1239139" y="301371"/>
                </a:lnTo>
                <a:lnTo>
                  <a:pt x="1185925" y="314452"/>
                </a:lnTo>
                <a:lnTo>
                  <a:pt x="1131062" y="326898"/>
                </a:lnTo>
                <a:lnTo>
                  <a:pt x="1075055" y="337820"/>
                </a:lnTo>
                <a:lnTo>
                  <a:pt x="1018793" y="347345"/>
                </a:lnTo>
                <a:lnTo>
                  <a:pt x="962913" y="354711"/>
                </a:lnTo>
                <a:lnTo>
                  <a:pt x="907922" y="359664"/>
                </a:lnTo>
                <a:lnTo>
                  <a:pt x="854583" y="361696"/>
                </a:lnTo>
                <a:lnTo>
                  <a:pt x="1008308" y="361696"/>
                </a:lnTo>
                <a:lnTo>
                  <a:pt x="1077214" y="350393"/>
                </a:lnTo>
                <a:lnTo>
                  <a:pt x="1133474" y="339344"/>
                </a:lnTo>
                <a:lnTo>
                  <a:pt x="1188719" y="326898"/>
                </a:lnTo>
                <a:lnTo>
                  <a:pt x="1242187" y="313690"/>
                </a:lnTo>
                <a:lnTo>
                  <a:pt x="1293367" y="300228"/>
                </a:lnTo>
                <a:lnTo>
                  <a:pt x="1364614" y="279908"/>
                </a:lnTo>
                <a:lnTo>
                  <a:pt x="1439484" y="257149"/>
                </a:lnTo>
                <a:lnTo>
                  <a:pt x="1442465" y="249555"/>
                </a:lnTo>
                <a:lnTo>
                  <a:pt x="1435688" y="244963"/>
                </a:lnTo>
                <a:close/>
              </a:path>
              <a:path w="1515745" h="374650">
                <a:moveTo>
                  <a:pt x="1498023" y="243459"/>
                </a:moveTo>
                <a:lnTo>
                  <a:pt x="1440561" y="243459"/>
                </a:lnTo>
                <a:lnTo>
                  <a:pt x="1444370" y="255650"/>
                </a:lnTo>
                <a:lnTo>
                  <a:pt x="1439484" y="257149"/>
                </a:lnTo>
                <a:lnTo>
                  <a:pt x="1412747" y="325247"/>
                </a:lnTo>
                <a:lnTo>
                  <a:pt x="1498023" y="243459"/>
                </a:lnTo>
                <a:close/>
              </a:path>
              <a:path w="1515745" h="374650">
                <a:moveTo>
                  <a:pt x="1442465" y="249555"/>
                </a:moveTo>
                <a:lnTo>
                  <a:pt x="1439484" y="257149"/>
                </a:lnTo>
                <a:lnTo>
                  <a:pt x="1444370" y="255650"/>
                </a:lnTo>
                <a:lnTo>
                  <a:pt x="1442465" y="249555"/>
                </a:lnTo>
                <a:close/>
              </a:path>
              <a:path w="1515745" h="374650">
                <a:moveTo>
                  <a:pt x="1440561" y="243459"/>
                </a:moveTo>
                <a:lnTo>
                  <a:pt x="1435688" y="244963"/>
                </a:lnTo>
                <a:lnTo>
                  <a:pt x="1442465" y="249555"/>
                </a:lnTo>
                <a:lnTo>
                  <a:pt x="1440561" y="243459"/>
                </a:lnTo>
                <a:close/>
              </a:path>
              <a:path w="1515745" h="374650">
                <a:moveTo>
                  <a:pt x="1375156" y="203962"/>
                </a:moveTo>
                <a:lnTo>
                  <a:pt x="1435688" y="244963"/>
                </a:lnTo>
                <a:lnTo>
                  <a:pt x="1440561" y="243459"/>
                </a:lnTo>
                <a:lnTo>
                  <a:pt x="1498023" y="243459"/>
                </a:lnTo>
                <a:lnTo>
                  <a:pt x="1515237" y="226949"/>
                </a:lnTo>
                <a:lnTo>
                  <a:pt x="1375156" y="20396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26463" y="1565224"/>
            <a:ext cx="5052060" cy="3648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Arquivo</a:t>
            </a:r>
            <a:r>
              <a:rPr sz="18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  <a:p>
            <a:pPr marL="100965">
              <a:lnSpc>
                <a:spcPct val="100000"/>
              </a:lnSpc>
              <a:spcBef>
                <a:spcPts val="1280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&lt;html&gt;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978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&lt;head&gt;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483234">
              <a:lnSpc>
                <a:spcPct val="100000"/>
              </a:lnSpc>
            </a:pPr>
            <a:r>
              <a:rPr sz="1500" b="1" dirty="0">
                <a:solidFill>
                  <a:srgbClr val="0000FF"/>
                </a:solidFill>
                <a:latin typeface="Consolas"/>
                <a:cs typeface="Consolas"/>
              </a:rPr>
              <a:t>&lt;script</a:t>
            </a:r>
            <a:r>
              <a:rPr sz="1500" b="1" spc="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500" b="1" spc="-5" dirty="0">
                <a:solidFill>
                  <a:srgbClr val="FF0000"/>
                </a:solidFill>
                <a:latin typeface="Consolas"/>
                <a:cs typeface="Consolas"/>
              </a:rPr>
              <a:t>src</a:t>
            </a:r>
            <a:r>
              <a:rPr sz="1500" b="1" spc="-5" dirty="0">
                <a:latin typeface="Consolas"/>
                <a:cs typeface="Consolas"/>
              </a:rPr>
              <a:t>=</a:t>
            </a:r>
            <a:r>
              <a:rPr sz="1500" b="1" spc="-5" dirty="0">
                <a:solidFill>
                  <a:srgbClr val="8000FF"/>
                </a:solidFill>
                <a:latin typeface="Consolas"/>
                <a:cs typeface="Consolas"/>
              </a:rPr>
              <a:t>"arquivoJavaScript.js"</a:t>
            </a:r>
            <a:r>
              <a:rPr sz="1500" b="1" spc="-5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r>
              <a:rPr sz="1400" b="1" spc="-5" dirty="0">
                <a:solidFill>
                  <a:srgbClr val="0000FF"/>
                </a:solidFill>
                <a:latin typeface="Consolas"/>
                <a:cs typeface="Consolas"/>
              </a:rPr>
              <a:t>&lt;/script&gt;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Consolas"/>
              <a:cs typeface="Consolas"/>
            </a:endParaRPr>
          </a:p>
          <a:p>
            <a:pPr marL="29781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&lt;/head&gt;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9781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&lt;body&gt;</a:t>
            </a:r>
            <a:endParaRPr sz="1400">
              <a:latin typeface="Consolas"/>
              <a:cs typeface="Consolas"/>
            </a:endParaRPr>
          </a:p>
          <a:p>
            <a:pPr marL="547370">
              <a:lnSpc>
                <a:spcPct val="100000"/>
              </a:lnSpc>
              <a:spcBef>
                <a:spcPts val="1200"/>
              </a:spcBef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onsolas"/>
              <a:cs typeface="Consolas"/>
            </a:endParaRPr>
          </a:p>
          <a:p>
            <a:pPr marL="29781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&lt;/body&gt;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00965">
              <a:lnSpc>
                <a:spcPct val="100000"/>
              </a:lnSpc>
            </a:pPr>
            <a:r>
              <a:rPr sz="1400" dirty="0">
                <a:solidFill>
                  <a:srgbClr val="0000FF"/>
                </a:solidFill>
                <a:latin typeface="Consolas"/>
                <a:cs typeface="Consolas"/>
              </a:rPr>
              <a:t>&lt;/html&gt;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864593" y="6668896"/>
            <a:ext cx="2749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31202" y="1565224"/>
            <a:ext cx="9791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Arquivo</a:t>
            </a:r>
            <a:r>
              <a:rPr sz="1800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JS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5011</Words>
  <Application>Microsoft Office PowerPoint</Application>
  <PresentationFormat>Widescreen</PresentationFormat>
  <Paragraphs>942</Paragraphs>
  <Slides>79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6" baseType="lpstr">
      <vt:lpstr>Arial MT</vt:lpstr>
      <vt:lpstr>Calibri</vt:lpstr>
      <vt:lpstr>Consolas</vt:lpstr>
      <vt:lpstr>Times New Roman</vt:lpstr>
      <vt:lpstr>Trebuchet MS</vt:lpstr>
      <vt:lpstr>Wingdings</vt:lpstr>
      <vt:lpstr>Office Theme</vt:lpstr>
      <vt:lpstr>Programação para Internet</vt:lpstr>
      <vt:lpstr>Conteúdo da Aula</vt:lpstr>
      <vt:lpstr>O que é JavaScript?</vt:lpstr>
      <vt:lpstr>JavaScript e ECMAScript</vt:lpstr>
      <vt:lpstr>JavaScript Permite Manipular a Árvore DOM</vt:lpstr>
      <vt:lpstr>Manipulação da Árvore DOM</vt:lpstr>
      <vt:lpstr>Inserindo Código JavaScript</vt:lpstr>
      <vt:lpstr>JavaScript Embutido no HTML</vt:lpstr>
      <vt:lpstr>JavaScript em Arquivo Separado</vt:lpstr>
      <vt:lpstr>Recursos da Linguagem</vt:lpstr>
      <vt:lpstr>Observações Gerais</vt:lpstr>
      <vt:lpstr>Estruturas Condicionais e de Repetição</vt:lpstr>
      <vt:lpstr>Declarando Variáveis</vt:lpstr>
      <vt:lpstr>Exemplo de Variáveis</vt:lpstr>
      <vt:lpstr>Objetos window, navigator, document</vt:lpstr>
      <vt:lpstr>Métodos para E/S</vt:lpstr>
      <vt:lpstr>Declaração de Funções</vt:lpstr>
      <vt:lpstr>Tratando Eventos</vt:lpstr>
      <vt:lpstr>Tratando Eventos - Exemplo</vt:lpstr>
      <vt:lpstr>Eventos load vs DOMContentLoaded</vt:lpstr>
      <vt:lpstr>Funções Anônimas</vt:lpstr>
      <vt:lpstr>Arrow Function =&gt;</vt:lpstr>
      <vt:lpstr>Arrow Function =&gt;</vt:lpstr>
      <vt:lpstr>Operadores Aritméticos, Relacionais e Lógicos</vt:lpstr>
      <vt:lpstr>Operador de Adição e Concatenação</vt:lpstr>
      <vt:lpstr>Diferença dos Operadores == e ===</vt:lpstr>
      <vt:lpstr>Vetores (arrays)</vt:lpstr>
      <vt:lpstr>Percorrendo Vetor com Estrutura for</vt:lpstr>
      <vt:lpstr>Percorrendo Vetor com Método forEach</vt:lpstr>
      <vt:lpstr>Percorrendo Vetor com Método forEach</vt:lpstr>
      <vt:lpstr>Percorrendo Vetor com Método forEach</vt:lpstr>
      <vt:lpstr>Vetores – Métodos e Propriedades</vt:lpstr>
      <vt:lpstr>Strings</vt:lpstr>
      <vt:lpstr>Template Literals (ou Template String)</vt:lpstr>
      <vt:lpstr>Objeto Simples (plain object, POJO)</vt:lpstr>
      <vt:lpstr>Objeto Simples (plain object, POJO)</vt:lpstr>
      <vt:lpstr>Manipulando a Árvore DOM</vt:lpstr>
      <vt:lpstr>Document Object Model - DOM</vt:lpstr>
      <vt:lpstr>Tipos dos Objetos na Árvore DOM</vt:lpstr>
      <vt:lpstr>Hierarquia de Nós na Estrutura DOM</vt:lpstr>
      <vt:lpstr>Busca na Árvore DOM</vt:lpstr>
      <vt:lpstr>Busca na Árvore DOM - document.querySelector</vt:lpstr>
      <vt:lpstr>Busca na Árvore DOM - document.querySelector</vt:lpstr>
      <vt:lpstr>Busca na Árvore DOM</vt:lpstr>
      <vt:lpstr>Busca na Árvore DOM</vt:lpstr>
      <vt:lpstr>Manipulação da Árvore DOM - Exemplo</vt:lpstr>
      <vt:lpstr>Manipulação da Árvore DOM - Exemplo</vt:lpstr>
      <vt:lpstr>Manipulação da Árvore DOM - Exemplo</vt:lpstr>
      <vt:lpstr>Detalhes do Evento</vt:lpstr>
      <vt:lpstr>Busca na Árvore DOM</vt:lpstr>
      <vt:lpstr>Exemplo de document.getElementsByName</vt:lpstr>
      <vt:lpstr>Exemplo de document.getElementsByTagName</vt:lpstr>
      <vt:lpstr>Exemplo de document.getElementsByClassName</vt:lpstr>
      <vt:lpstr>Exercício 1</vt:lpstr>
      <vt:lpstr>Acesso ao Conteúdo dos Elementos</vt:lpstr>
      <vt:lpstr>Acesso ao Conteúdo dos Elementos</vt:lpstr>
      <vt:lpstr>textContent vs innerText vs innerHTML</vt:lpstr>
      <vt:lpstr>Alterando Estilos CSS de forma inline</vt:lpstr>
      <vt:lpstr>Alterando Estilos CSS de forma inline</vt:lpstr>
      <vt:lpstr>Manipulando Atributos</vt:lpstr>
      <vt:lpstr>Manipulando Atributos</vt:lpstr>
      <vt:lpstr>Manipulando Atributos - Exemplo</vt:lpstr>
      <vt:lpstr>Manipulando Atributos</vt:lpstr>
      <vt:lpstr>Manipulando Atributos</vt:lpstr>
      <vt:lpstr>Manipulando Atributos</vt:lpstr>
      <vt:lpstr>Manipulando Atributos</vt:lpstr>
      <vt:lpstr>Manipulando Atributos</vt:lpstr>
      <vt:lpstr>Manipulação da Árvore DOM</vt:lpstr>
      <vt:lpstr>Manipulação da Árvore DOM</vt:lpstr>
      <vt:lpstr>Manipulação da Árvore DOM</vt:lpstr>
      <vt:lpstr>Manipulação da Árvore DOM</vt:lpstr>
      <vt:lpstr>Manipulação da Árvore DOM</vt:lpstr>
      <vt:lpstr>Manipulação da Árvore DOM - Exemplo</vt:lpstr>
      <vt:lpstr>Manipulação da Árvore DOM - Exemplo</vt:lpstr>
      <vt:lpstr>Outras Propriedades do Objeto document</vt:lpstr>
      <vt:lpstr>Exemplos de Uso de document.forms</vt:lpstr>
      <vt:lpstr>Validação de Formulário - Exemplo Simples</vt:lpstr>
      <vt:lpstr>Validação de Formulário - Exemplo Simples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aos Sistemas de Informações</dc:title>
  <dc:creator>Daniel A Furtado</dc:creator>
  <cp:lastModifiedBy>GETULIO DA SILVA SANTOS</cp:lastModifiedBy>
  <cp:revision>2</cp:revision>
  <dcterms:created xsi:type="dcterms:W3CDTF">2022-08-04T13:21:00Z</dcterms:created>
  <dcterms:modified xsi:type="dcterms:W3CDTF">2022-08-04T13:39:57Z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2022-06-01T00:00:00Z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2022-08-04T00:00:00Z</vt:filetime>
  </property>
</Properties>
</file>